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65"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AEEC6-2856-4192-85DC-35E678C9C69C}" type="datetimeFigureOut">
              <a:rPr lang="en-CA" smtClean="0"/>
              <a:t>25/08/2014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F5E2E-ED6D-4C84-8B86-1AB6C255B413}" type="slidenum">
              <a:rPr lang="en-CA" smtClean="0"/>
              <a:t>‹#›</a:t>
            </a:fld>
            <a:endParaRPr lang="en-CA"/>
          </a:p>
        </p:txBody>
      </p:sp>
    </p:spTree>
    <p:extLst>
      <p:ext uri="{BB962C8B-B14F-4D97-AF65-F5344CB8AC3E}">
        <p14:creationId xmlns:p14="http://schemas.microsoft.com/office/powerpoint/2010/main" val="212886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1F5E2E-ED6D-4C84-8B86-1AB6C255B413}" type="slidenum">
              <a:rPr lang="en-CA" smtClean="0"/>
              <a:t>8</a:t>
            </a:fld>
            <a:endParaRPr lang="en-CA"/>
          </a:p>
        </p:txBody>
      </p:sp>
    </p:spTree>
    <p:extLst>
      <p:ext uri="{BB962C8B-B14F-4D97-AF65-F5344CB8AC3E}">
        <p14:creationId xmlns:p14="http://schemas.microsoft.com/office/powerpoint/2010/main" val="27843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8B14880-7332-4184-8BD7-88D04614AEB0}" type="datetimeFigureOut">
              <a:rPr lang="en-CA" smtClean="0"/>
              <a:t>25/08/2014</a:t>
            </a:fld>
            <a:endParaRPr lang="en-CA"/>
          </a:p>
        </p:txBody>
      </p:sp>
      <p:sp>
        <p:nvSpPr>
          <p:cNvPr id="17" name="Footer Placeholder 16"/>
          <p:cNvSpPr>
            <a:spLocks noGrp="1"/>
          </p:cNvSpPr>
          <p:nvPr>
            <p:ph type="ftr" sz="quarter" idx="11"/>
          </p:nvPr>
        </p:nvSpPr>
        <p:spPr>
          <a:xfrm>
            <a:off x="5410200" y="4205288"/>
            <a:ext cx="1295400" cy="457200"/>
          </a:xfrm>
        </p:spPr>
        <p:txBody>
          <a:bodyPr/>
          <a:lstStyle/>
          <a:p>
            <a:endParaRPr lang="en-C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1D7AEE7-5D14-4914-BFDB-CFB8C604B62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B14880-7332-4184-8BD7-88D04614AEB0}" type="datetimeFigureOut">
              <a:rPr lang="en-CA" smtClean="0"/>
              <a:t>25/08/2014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B14880-7332-4184-8BD7-88D04614AEB0}" type="datetimeFigureOut">
              <a:rPr lang="en-CA" smtClean="0"/>
              <a:t>25/08/2014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B14880-7332-4184-8BD7-88D04614AEB0}" type="datetimeFigureOut">
              <a:rPr lang="en-CA" smtClean="0"/>
              <a:t>25/08/2014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B14880-7332-4184-8BD7-88D04614AEB0}" type="datetimeFigureOut">
              <a:rPr lang="en-CA" smtClean="0"/>
              <a:t>25/08/2014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B14880-7332-4184-8BD7-88D04614AEB0}" type="datetimeFigureOut">
              <a:rPr lang="en-CA" smtClean="0"/>
              <a:t>25/08/2014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8B14880-7332-4184-8BD7-88D04614AEB0}" type="datetimeFigureOut">
              <a:rPr lang="en-CA" smtClean="0"/>
              <a:t>25/08/2014</a:t>
            </a:fld>
            <a:endParaRPr lang="en-CA"/>
          </a:p>
        </p:txBody>
      </p:sp>
      <p:sp>
        <p:nvSpPr>
          <p:cNvPr id="27" name="Slide Number Placeholder 26"/>
          <p:cNvSpPr>
            <a:spLocks noGrp="1"/>
          </p:cNvSpPr>
          <p:nvPr>
            <p:ph type="sldNum" sz="quarter" idx="11"/>
          </p:nvPr>
        </p:nvSpPr>
        <p:spPr/>
        <p:txBody>
          <a:bodyPr rtlCol="0"/>
          <a:lstStyle/>
          <a:p>
            <a:fld id="{11D7AEE7-5D14-4914-BFDB-CFB8C604B629}" type="slidenum">
              <a:rPr lang="en-CA" smtClean="0"/>
              <a:t>‹#›</a:t>
            </a:fld>
            <a:endParaRPr lang="en-CA"/>
          </a:p>
        </p:txBody>
      </p:sp>
      <p:sp>
        <p:nvSpPr>
          <p:cNvPr id="28" name="Footer Placeholder 27"/>
          <p:cNvSpPr>
            <a:spLocks noGrp="1"/>
          </p:cNvSpPr>
          <p:nvPr>
            <p:ph type="ftr" sz="quarter" idx="12"/>
          </p:nvPr>
        </p:nvSpPr>
        <p:spPr/>
        <p:txBody>
          <a:bodyPr rtlCol="0"/>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8B14880-7332-4184-8BD7-88D04614AEB0}" type="datetimeFigureOut">
              <a:rPr lang="en-CA" smtClean="0"/>
              <a:t>25/08/2014</a:t>
            </a:fld>
            <a:endParaRPr lang="en-CA"/>
          </a:p>
        </p:txBody>
      </p:sp>
      <p:sp>
        <p:nvSpPr>
          <p:cNvPr id="4" name="Footer Placeholder 3"/>
          <p:cNvSpPr>
            <a:spLocks noGrp="1"/>
          </p:cNvSpPr>
          <p:nvPr>
            <p:ph type="ftr" sz="quarter" idx="11"/>
          </p:nvPr>
        </p:nvSpPr>
        <p:spPr>
          <a:xfrm>
            <a:off x="5257800" y="612648"/>
            <a:ext cx="1325880" cy="457200"/>
          </a:xfrm>
        </p:spPr>
        <p:txBody>
          <a:bodyPr/>
          <a:lstStyle/>
          <a:p>
            <a:endParaRPr lang="en-CA"/>
          </a:p>
        </p:txBody>
      </p:sp>
      <p:sp>
        <p:nvSpPr>
          <p:cNvPr id="5" name="Slide Number Placeholder 4"/>
          <p:cNvSpPr>
            <a:spLocks noGrp="1"/>
          </p:cNvSpPr>
          <p:nvPr>
            <p:ph type="sldNum" sz="quarter" idx="12"/>
          </p:nvPr>
        </p:nvSpPr>
        <p:spPr>
          <a:xfrm>
            <a:off x="8174736" y="2272"/>
            <a:ext cx="762000" cy="365760"/>
          </a:xfrm>
        </p:spPr>
        <p:txBody>
          <a:bodyPr/>
          <a:lstStyle/>
          <a:p>
            <a:fld id="{11D7AEE7-5D14-4914-BFDB-CFB8C604B62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14880-7332-4184-8BD7-88D04614AEB0}" type="datetimeFigureOut">
              <a:rPr lang="en-CA" smtClean="0"/>
              <a:t>25/08/2014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B14880-7332-4184-8BD7-88D04614AEB0}" type="datetimeFigureOut">
              <a:rPr lang="en-CA" smtClean="0"/>
              <a:t>25/08/2014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B14880-7332-4184-8BD7-88D04614AEB0}" type="datetimeFigureOut">
              <a:rPr lang="en-CA" smtClean="0"/>
              <a:t>25/08/2014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D7AEE7-5D14-4914-BFDB-CFB8C604B62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8B14880-7332-4184-8BD7-88D04614AEB0}" type="datetimeFigureOut">
              <a:rPr lang="en-CA" smtClean="0"/>
              <a:t>25/08/2014</a:t>
            </a:fld>
            <a:endParaRPr lang="en-C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C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1D7AEE7-5D14-4914-BFDB-CFB8C604B629}"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quoi.info/actualite-economie/2011/12/07/le-pib-est-il-un-bon-indicateur-de-la-richesse-dun-pays-1110028/" TargetMode="External"/><Relationship Id="rId2" Type="http://schemas.openxmlformats.org/officeDocument/2006/relationships/hyperlink" Target="http://www.oecdbetterlifeindex.org/fr/#/0000000500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 5 pays </a:t>
            </a:r>
            <a:r>
              <a:rPr lang="en-US" dirty="0" err="1" smtClean="0"/>
              <a:t>où</a:t>
            </a:r>
            <a:r>
              <a:rPr lang="en-US" dirty="0" smtClean="0"/>
              <a:t> </a:t>
            </a:r>
            <a:r>
              <a:rPr lang="en-US" dirty="0" err="1" smtClean="0"/>
              <a:t>l’on</a:t>
            </a:r>
            <a:r>
              <a:rPr lang="en-US" dirty="0" smtClean="0"/>
              <a:t> </a:t>
            </a:r>
            <a:r>
              <a:rPr lang="en-US" dirty="0" err="1" smtClean="0"/>
              <a:t>vit</a:t>
            </a:r>
            <a:r>
              <a:rPr lang="en-US" dirty="0" smtClean="0"/>
              <a:t> le </a:t>
            </a:r>
            <a:r>
              <a:rPr lang="en-US" dirty="0" err="1" smtClean="0"/>
              <a:t>mieux</a:t>
            </a:r>
            <a:endParaRPr lang="en-CA" dirty="0"/>
          </a:p>
        </p:txBody>
      </p:sp>
      <p:sp>
        <p:nvSpPr>
          <p:cNvPr id="3" name="Subtitle 2"/>
          <p:cNvSpPr>
            <a:spLocks noGrp="1"/>
          </p:cNvSpPr>
          <p:nvPr>
            <p:ph type="subTitle" idx="1"/>
          </p:nvPr>
        </p:nvSpPr>
        <p:spPr/>
        <p:txBody>
          <a:bodyPr>
            <a:normAutofit/>
          </a:bodyPr>
          <a:lstStyle/>
          <a:p>
            <a:r>
              <a:rPr lang="en-US" sz="3000" dirty="0" err="1" smtClean="0"/>
              <a:t>Pouvez-vous</a:t>
            </a:r>
            <a:r>
              <a:rPr lang="en-US" sz="3000" dirty="0" smtClean="0"/>
              <a:t> en </a:t>
            </a:r>
            <a:r>
              <a:rPr lang="en-US" sz="3000" dirty="0" err="1" smtClean="0"/>
              <a:t>deviner</a:t>
            </a:r>
            <a:r>
              <a:rPr lang="en-US" sz="3000" dirty="0" smtClean="0"/>
              <a:t>?</a:t>
            </a:r>
            <a:endParaRPr lang="en-CA" sz="3000" dirty="0"/>
          </a:p>
        </p:txBody>
      </p:sp>
      <p:sp>
        <p:nvSpPr>
          <p:cNvPr id="4" name="AutoShape 2" descr="data:image/jpeg;base64,/9j/4AAQSkZJRgABAQAAAQABAAD/2wCEAAkGBxQSEhQUEhQVFRQWFRQVFRYVFxQUFBQUFBQWFhQVFRQYHCggGBwlHBUUITEhJSkrLi4uFx8zODMsNygtLisBCgoKDg0OGhAQGywkHyUsLC8sLCwsLCwsLC0sLCwsLCwsLCwsLC0sLCwsLCwsLCwsLCwsLCwsLCwsLCwsLywsLP/AABEIALcBEwMBIgACEQEDEQH/xAAcAAABBQEBAQAAAAAAAAAAAAAEAAECAwUGBwj/xABEEAABAwIDBQUFBgMHAgcAAAABAAIRAyEEEjEFQVFhcRMigZGhBhQysdEjQlLB4fAHYpIzU3KCotLxFRYkQ1Rjk7Pi/8QAGwEAAwEBAQEBAAAAAAAAAAAAAQIDBAAFBgf/xAAyEQACAQIEBAQFAwUBAAAAAAAAAQIDEQQSITETFEFRBWGRoTJxgbHRFSLwQlJi4fHB/9oADAMBAAIRAxEAPwDlCxLs1pnDJe7r2lUR8wqMjNFJLsFpign7BHiFFQZmDDqXu60ewTiijxCsaJndhyT9itHsUuxRzlVSRn9kl2SP7JN2SOYZU0AGkmNJH9kommmzB4YAaSiaaONNQLEykB0wE01B1NGuYq3MTpiOAE5ii+nYHjPoi3MWe3ENNVzRrAHi0un5pZ1VGUU3u/8Aw6NJtSa6IRaokK9zVWQrmfYqLVEhWwmLURkyohNCmWpoXDJlZCUKcJoQGuVpQpwmhcNcrhKFOE0LgpkIUYVhCYhEa5CE0KcJoXDXIwkpQkuOuelGgomgtoYc/dafAEqJwFQ/cd/SV84qy6s18s+xjdil2K2hsiqf/Ld5Kxuwqx+55lv1T8zBf1L1CsLLs/QwexS7FdEPZ6pq7K0cynGxWj4q1MdL/mu5un3HWEn2Oc7FLsV0TsDhxE1XO/wtUAzDj7tR3Ux8oTLEJ7J+n5G5Xu16nPGimbhydAT0EroveabZy0Rf8V/LePNVPx5sOzZlGgILo6SnVab2idwILeXomYbsE6JIjqQD/TMpjgHRMEzpDXfMiFr+/wBQaQLzAaICDr1HuMuc4+J+SpGc3vYVwpra4K/ZrrDIZIkS5okdFQMLJiaYPM/VEVKROtzzuqXUFVN9WTko9ED9gDYvA8DFugQzqbZ1JHED6o11Aqt2HVFLzJSjfoAuaJtJHOxXL4OifeSJHdc4m2sTMLszh1zez2Ti3jj2no79FmxLTqU/n+CtGLUJryDXU1WaS1hhdVClhplb+IYXQuZJoqPYlbDcNe9lB1BdxQcuZBolRdShajqYCpqEJlO4rpJdTONNQLUa4hUvKdMR2QPCaFYUyYFyohNCsIUYXDJkITQrITQuGzFcJQplqaFwcxGElKElwcx9B1Kzxq5rf8LXO/RDVMcQPiqH+lnjIBK0a1KVl4iivg6OSW6Pq6kWldMoftB+4eZe4+pj0VFTGVXavPh3fkrTRTsoLfHhrWxktN6XAHU5Mm553SFFazcEpjAqnHiMsNLsZHYpdgtf3Ip/dOSZV13G5aXYxvd0xwy2xgzwS9zKPMLudyr7GEcKoHCLoBg07sIEeZQeTbOadhFB+EXROwirdhRwTLEivBs504bkqvdfJdA+ghKrI5KirNkZUEjJGGynSQuK2O7/AMcCII79rmxDt56rvqlZo3rgNlvIxYMbgLkb4S1W3KNwQSUZWOudQAMiyoqMU34ooZ9Zboxl1Mcpx6FdaohX1VZUKoIV4xRlnNspqOQ7yiXtVTmKysZpNsEcFAhFFirLE6ZBqwOQmhXFiiWo3OuVEJiFaQmyrrjZiqExCsLUxajcNyuE0KwhNC64bkITKzKkuuHMfRuVQdQlElqaF+bxkuh9nmBPdRwTjDDgioTp1N9zsxQ3DBWNpclaCpAp1IVyZAUQn93HBWDokX8j5FOmJmZX7sExw4UzU6+SqqVeceCdXCnJkH0AqKgaOHmne8fiPl+qFqQd5/pH+5VjBvcqnbceo9oWfisRw9Ve9g/E7+kf7kJUot4nyH1WqnCK3J1K0rWRmV3k70JVkrVqUBz8h9UNUohbozR51SMjGxLYa48j8lw+Bw5GLAzOtl1cJM1GiDx19N2i9B2nR+xq8cjgOZLSImbarhqLYxb7M+En4j91zTa9zbn0ASVppyidSi1GR0r6apdTWq+gOPoqHUBxW9VDC4MzHU1U6mtJ1EcVWaQ5p1UJuBmOYq3MWm6mPw+pVbqY/D6lOqgjpmY5igaa0nUf5R6/VVuo8h6plUJukZzqarNNaLqXT1VRphMqhOVMANNRLEcaYUTT5Js4nDAcqRYizSKiaKOcXIwTImyoo0lE00c4crBsqSI7NJdmBZn0SQokKUpwvzSNSx9lcrhOFaAnDVWM0zsxXCdoVoYphiqmhHIpv+wEpP7ARAYn7NVixc6BC48kxqH9l31RvZpuyHBOmHOuwCanL1Kg5w4fL6I8sHBRLUcwymuxnODfw+jfoqXU2H7v+kfktRzVW5oXcWw6lF9DJdhW8B/T+qpdgWcB5O9e8tgtCg4BdzEu7GtB9DlPaXBNFB2VgcS6k0CXCc1VgOpMWleaUMI52LrtFNhJZUAHaQJBYJBkkmePhJXon8RtptoUaeYZ5qyWB2VzmtpvIuLgZ+znqvJcLtkNrurdjnDg4Fud7dXAiHGdBaLrTSlKavuTqKMfI9gGz2ua11gHAEX3ESq37OaNY8/ol7MVqdbB0Hhw/s2Aicxa5oykE8ZBRlQMGklVVad7XYHTp2vZGW/DUxw9UPUa0aNnx/VaNR43NPmhKjzwC0Qm+pknl6W9DPqcmgeX1Q1TNwHkFovJ/YCGqUidVpjMyyRnvpn9wqnUuMeQRzqCqNBWVQhKIC5g/YVZaOCPNFQdRTKoTcAAjkoOKOOHUDh0eIhHBgBHNRNNHnDqJw6bioV02A9mmNNGnDpjh+iPFR3DAeySRnYcgnXcVA4Z7ZKeVGUpX5vmPrLFrXKwOVAUwuzWEaCGvVzShAVNpVI1CUohgKkhmOVocFaNYk4liRUM6fOFVV0LYYhQcFMuCg4KnFXcZFTgqnBXOCrcErmi0WVFVOCtcFWUucqjxX+MzGe+U8pPadg0v3iM7hTjgYD5/wAq4SthXNGaQWwDexBI0iTbn6Lsva+v71jXwWu7SsKLNCQ0llBoEaTD3X48l6N7b7FpPwGJaykwOFIvblY0OmlDwAQJ+7C9NV1SjCL6kXTc22jmf4PYdjsNWI/tO2h8m0BgLCBus4+IK7l+D6eq80/hDjQyu+lIHbUmkCfv0pOn+FzvJeruKz4mvKnUaLUYKUDMfguY9foh34PmPVbBKrcApxxzQzwyfQxH4PoqH4Pot8sCg6kOSqvECTwfkc4/CdFS7DLpTSHLyCrdS5N8gqrxEm8Gc07DKs4ddIcOOXkq3YboqLxBE3gmc4cOVB2HPBdA7BqBwafn49xOSl2OfNBQNFdCcConAo/qEO4vIz7HPmiomkugOB6Ks4HkEyx8O4rwcuxg9knW37lyCSbnog5OR3WZSDkEKykKy+E5hHuOmwwOUw5BCspisjx0I6bDQ9WNcgRWUxWXccm6bD2uUweaysLjmvBLTIDnN8Wkj99UQK6PMW0ZOVJphudMXoM4hQdiF3Mo5UmH9uN6Y12rLdiVW7EorEjrDmo7EtUTWHFZDsQqnYhOsQyqwxruqjiuf9rPaWlhKZDnFtR7XCl3ajm54gFzmtIEEzfgYlWuxHNeU/xNx/aYlrGk/ZsAdcwHO72g3wR5rdgFx6qi9twVaXDhmAdi7QpuxmHcWuyMeKrmi5BYCW5Q46dpumN4C9Sre1+Hc0tLaxDgQQGDQ2O9eDySYn1P1T9mfxjzP/K96thI1Wm3sYuNJbGl7P7X91xFJ+op1LkzOSftAAJgkW/Ne67M2rSxNMVaLi5hJAJa5kxycAV86VWFv6SvSP4XbU+wq0i7vNq5wCdGOYwCOWZrvNZvFKN6XEW6+xbBzcqmTuemFygXLKOLVZxZ4r5t1GeysNI1i5RLlle+FRONKXjyHWHkahcolyy/fSl72UViJdhuXkaRcmLlne9FIYqd6PMPsHgtB5coEoM4lIYhFYl9g8FhJUSqO2TCuqLEvsK8Oi4qJCr7VN2qdYlg5VE4SUe0STcyxeUiZjPbIOEikRMfERpvkBSd7YNNgAJBEyZaYsdCDr6LzDCYtzgWlxGsST1SqOqMOYOLhqCDaN8hegvCsMn8Puzyuddk0j0rDe2lOmGsfmcWgAuvLotNxeeMp3+3TIAaDmm85QNd8HovMW45tpb1AMK33qkNWuJ4T3Rw3XXfpVDNmcRedb2selD23OmRusCXtE84EobFe21S4a1hDhFnGWkzcc9F50MSHEWygwJuf+VoNrQJzwdO6ATA36hU/TsLHVw+4nNTex3Oy/asUqZGU53XDZEAidYM3slQ9vaocO0otyki4zNtv1lcC6u9u83HIgg9EOHFB+FUJtylFa/MNTGSlr1PS8Z/EENIDKZPHMY8uKuwHtuKjSXUyCDEAyD0OvovMHOnfPzU2vjqCCOFuPFBeDYVL4fdk+bnc9O/7wb/AHbukgx1Kpqe2bBfJbjnafQXXndTGHKAJBi/B3nuiEG9zuUeCWPhFB7x93+Sksa1sekN9uaTtxnzHqAmb7Z0swZLs2lxAJ3XhedtJiRDQOaHqCxkyd0HTiYVY+F4a9rHfqFVLp6HpuO9qGtpuLSM4Fmu3ncN0deq8wxNR1So57ruc6TvLnOPzlSqVH6EzI0G7qnpEte2W3Fspscxtcai3yW3DYWnQTcFuSq4qVa2Y2MH7PsaQcS7NIns6ZdbQ957RO/dG9a1VmBILPdgG6hzS8PzbxI74HWywqWIc4ScrBmjK22Y8yNyLw1UXmDr94NvxJiY5JakW9Zt38m19h4VIrSMV9UmZ21NntbJY9zmXIY8EPA35SbO1FteqC2LjXYesHgkfddFpYYmR5EcwtzH1i9rS0Akza2aTENBNh5XWDiGimIc3vaXvH8p5iVanJyjlmhKsFCWaLO4qbdNyKktiOOuhHkrR7UsLMwc22s5tbbrbzz3rzgPOgJg6i8ePorqeAqHRvHWwkarPPAUX8SRWn4hVj8J3zvaXM3uuYII7wc245Bx/cFVv9qRTqZKh1ggmAGzoJbYjn6rz99F4MHum8zxChUqOMZiTADRvgDQDgEF4dQtay/nmF+J1bprf29D0iv7SRAblzXIuCHNtEXnVQft+qJDmsEfu0n8l5uAd26/6oirjqjrGfku/TqS0UUM/FJyu22n5PT7HXVfbcGWuYSDIlpA1GscjzRuz9ssayWipDpc5wFMj1fPDmvPKGHc8kNGmpOgB3k+BV76LQABUkyCbd0Hz9VSWCopZUrd0Tp+IVr5pa9j0V23HOAdTsDcB7QJAiZE8ZGqBr7fxEmHMEG4ABnkC7x8lzGArPaTNQHTXvAdJUsXtU2Ajdu1KlHB0ov4U/oaKmOlKG7X1NfF7ZxL3S2vkB+6A0Rrxk7uO9LBbexDC77cVNAczWmOlxxWLSZq42kDkSBvjcPmgsVSvIM8ZKtwaTWXKrfJGR1qqedyd/mztG+1LntAJbd7mOLCQRYZd9vveStwO3YJAc4tyk3knN3RAM8F54yuW6eX6K4bTfEC1tyWWCp2skXpeJzj8Wp6K3bh4u82/RJees2hUizx4gE+cJJORh2G/VJFlFt5t46KYxRd3d17buKopwReB+fRXYXuuDgJI37lqdup5auF08CA054vpIg+BUcRTAbadBM/RRfic3D6KLgSMwkhsZjcgA2EndwU05X1Hk1ayKGFW5SInfvCuLmZAG0+9YlwmTyN49FbRw5cTEwATESTMAAATBkzHAFUtJ7ISyI4dzdC4id+vpK06ex3ZmgOEECSYAA+eiyzgwLnMIuQQBbjqjmVCQCxzvhgmwExpGb6dEjjUXw+5SCVv3bBTdikk3aBaCS42O8AcL6wr/cKFJrnkl/4Q7iDvE96yDzPOWA43mRJtAgct/nuhUY2k5+5wMEWBuSZFs1td3Ac0jp15aN6eRTPTirxXqXV9pCo4B4BEg3m0dFWzZrXQS+xmBEExPDohTgajiSGniYAA8BoApjZ9QXOtsvebPHSehVadGUfhIyqOT1Cv+mNiMwjxn1CHbs9pE6+KNDa0d5pfc946kGDzTuw75H2MRwBg9bc/RaYpW1Fs30ABhGmwAI3kCSeWY/VW0KWVzSG2BnWRcRodTyncjIqMMlgbaw04704fmMnXhIiOXE2+S7ToG1tGU1qTtZABEwAIaCeMT++aqbSkjvBvNzjCNqRElzdbnXgAOg0Q9WmCS3MyTxgi0c77kiViktQmjhyafdOZ0AtkRPEAxIOsc0BVxQyN+xaJveSRoAd3AGUdggGAB0G50A0Kp2jii8uGXK3uku7u6M1p6pIXzO+xWqk4Jx32aM3B4dheCA2w0iPEjRSx+KItcFvDrqr61F4cXUw0szOyE27s2vPqhn0XkzlaeN7a6WKE4JyuTg5KNgGZMukgX14onZ+HoveG1A7LmA1O+xNla/DvvDG3A0MXjmf+U+Eolv3ZcLy14Gg4Qed0Mr6CxTTu17AOIwgaSGguFoi/Exy09VHEUnky6m4c80fO3ktr3p0timBpMuFxcAWAT4Ou8O74BsYl0iRpuJ/eqeLf9SOlBf0v2Afd8jAL3EuG+SBYqpmANQOgTla57rxYRPqdOJWycO5waXMeRIzFjZGWfi1IJknwAVmMFOkzuMLm97PMZnQ2wBGgBINvwhZ3JqSXc30qcXGTtsupxrWOkhsnp9N609n4Y5+8DMEwIi28xvVmFDYMCCSIJO+dzd1vDXkrdnUu+ZBytkl0QJBsJ05xyVJy0ZkjFXRU8m7twsY13x8ig+73gTeQQTz3InE4pwzENs4zMQDHdt+IS0+SAwlcOcM1hxkd2JgXF7nRGKdhZS1DW4VsB13WBkAQCOZOiz6+Ha0mA7/ADQtrF90Xc4ujXQgxB+Wg4rKOXgT1MIQkzpJLQrp1WgRHmSkr6WyMwDhIB3EGU6fNHuHXsX06RaCDTBluUZy0ltwZZ3rHn1TDBu1HkM0egjRdGyphwW9nSzQSTlYXE+J6ylRp1W5oDG5jM1bQLwGgHn6KltDP8jAp7KqOuB+/NFUdkvFoJ1Ny2C0RxctiviSI7Su0EahjRB5jOs52LoE2a+uQ1xMkmdPuj93QSBYFw1JjzlDm2F3OBjWLkNNz+S0cLs4z3HPM/3bIFhrLi1Vs2nVt2OHYwcS0AjzCc08VVPfqwP5ZMDkUf3HZU/M0KeBq5u9UhoAgF4LxxkNaYGm9Rovw5eQ55q1IIc2IJi3xu0tuQjdjPbBZWIM94mXSNw9StLCbODW3I5uiJO8lcvNlFB9EU4nGOJy08M0ACAXuFtTuHe1SwtJ9y8svoGCAPE/RXvq0m/fzcmj81AbQDdMo/1E+MEKUq8Yd36sOVX1ZYMMYuTFtDkEib2TZepMa8TvuboOttcXJBJ42/MIKrthx3R0soSxVaXwq3zA5U0aLKTg5zjpaCTbQA9NFB+Jp6Ted5Eb9+QQsatVLzOYk8HFUl5GjS52jW/idwidLJ4TqS3Ymez0Rv0HVX1RQpUw6oWh1jIgmGy6wvumNEVtPB1cM/JVHZuLWuIBmReBIcRx3ro/4a+z3ZtNeoDmk5TEBxIIc7jA0A4zyWv7X7FbXaapJzsZDQDALQS508TGZK6uWplv/wBLOMnG55vntAiPn18gjsPsh7myHNLdbl/lopbN2eDiGU3EwX9mdJm4+a7U+z4Y0w6wB8oValRR0zMhCc272XocH3TZwcd2s+tkNiNl0g5uakJquLWmTd2sE6Srdn0HOqsA1Lh6uAXT+0+w8+HIDnZwZaR90i4da4MjVSqppp5n6mqhVzPK4r0sc9R2XSaMt2xuDiY8YT18IOyeGOOclmW5Bsb96275oXZ+IzDvyHSQWkGWnWMoE6ELQDRxWGpWqwlZs9BKM1+yKXQFGF5v8Q31hxUXYWPxdUVmjdKbtT06SmjjJ9SWWC0aBadIGJe4RxBIidFc3DiJyOdGpY4HraApOg6gdRY+WhVZbfunysfJW4iqbNmimqXS38+dw+rRY1rWkloE5ZIEzBIBO/6oTFYBz2Rne4XIDOzJ70AxmA3AeSh704fEA6OIuFFrmEzL6Z5GW+MfRR4dSOqZpkqcla3vb8oAqbIgDM6oIEiQy17TDSBorKWCI1e55Nu8IsN24HyWnTfVBlj21BF+NtLDTU6hRqbRDRNak5o3lozxOt2/RHi1dvt/sk8NS32+e3qrgVXZjXiTmdA0Ac5ok/ymBodY1J6AYv2fyiWMmCDAa/joXF1rTwXTYCsxwLaVSA6JabE2Ii/Xcq62Aqsjsi4csxHQyYHKL6pViZRlZu3zOlg1JXSv5rUwK2EBmMoMDUGYgCCSOSpxmx5Jc1sAhgtmcM0DO6SbSbwt6s3EAnNUJzAWu7KRbQjKNb9AqKtSDYBmmjn7hH4uSrGrLoZpUIK6kmvnoYjadQADKLAD4H7gktw4h3F39f8A+U6bjP8At9yfAh/cznjtivUP2bYOg3WOvDgFDsKzz36uXiG3PjC020eN/l5aImmzkvTsjzsre5k0dkM3hzjzMD0Whh8IG/C0DoI+aOqMLAC606AwCfAmUZhOwDS6pVBdFqbW1QTydULCB4A9UrnZaew8aSuBUcO5xs0k+Z5pPrtZ8Tr8BJP6LbwW3sC0hlasCCRNGk2qyjutUqkZ651+IgHSF0WK9q8GWEUKnZvDCymeyJZTmIIpxlMQFGVWV7KLKJLozzp+2InI3xN+lhogqm1XkzM9dPILpsWRiYFfH03AfCHUHR1i1/ohH7Iw27FYc6XNBwEcuKVpvd/f8EXnez+xz1TGudq6eW5QNZdJ/wBLw+/FURIm9Ai3G7lnYYsfWFLOxrCSM7mxSET9oWzaY1S5bf8AGdGlKV22ZfQqt3NdfV2BSAkY3AnSYLZjedb8YU37Ep025nPw9dpsHUmghp/mI4x6FMrd/uDhNs4ym0SC4w2RmMEwC4Nm3MhavsrsZ2Jqhzu5IIMsINIMNniTr+buAVNbZpzPpvDuyLWOD26Oe0usMpO55EHXL0XoewMGygzO69Z4bnnN3QCSGgaWm53mVb4I3W4mVXszpKmKYxrKYZLIyQGgsDQIhw4QnbXb8IgNAywNObcosLR5rDZtOcxczswCYzQZA3902HVNX2kKbHOJBIBPwxJAsIJWLl32NLr36nIYkdjXEH+zqiL3+zcL+N13G3cfloVSHD4HAX/EMo+a8rr4173uc50kkk31l4Pyf6FFjFOcxuYG7RfQHwhbKlG9mzJGWW9jX9l6QdWBcJa1pcQbgk2gg66z4Lr/AHkPYQAWSC0S0ty7h3TuXK+ytRrQ8zBJAg8AJEeq2G7QlxEOAGjjlynpBnzClUhmexSnPKr3OK27SOHxU/cqEB2oAIzQ5zuZcOgRdPGN4t/wtvB4FF+1WAp1WEGpGZ0uBde2mugtpzWb2HamaeQAaueXw47wDvO89VKeG4kV3Rq4zi3KPUIfigndU4JsHgajXCX0i0OBIDnS6OAPkgcLUc5rMj2S7OSHnSHAC40JBm+qzvCNOxeM1KDn7BwBSznl5BUuoVf7yhHV0fJQNOp+Oh/U66Kwc+6Jqvld1dBDqvGCOf5KORpFjHJ2/wAVQBUF82GPIlxB8DZH4as3L9p2GafuZYI55h1Winh5payGWMt0bAyIPDn+qvZXqD+brc+eqO9/ou7hdTyi0S30jRZuOptYZpVmET8Jc0HwvB9D1RdO7szVDFRy5l/v06irFj/jaQd+/wAZsfmlSw7x/ZVTH4ScwjhlP0VIxJi8Hp9EjUB3JHRLKpBv+JhNPG1qerQ4fyEj/S6fQBWDalImKjRe8OaRFyN08EM3FOHMc7+u7wT9u0/E0i0Whw3/AHT14qEsOtXb0LKrJKylp2ZoivRN83+tv1SWX7pQP4fHtE6nwf8AKQM/+EPb8Cq4qlTtd7huAgDq4/QoGttmoTDIZ/h+L+s38kyS9uMU9z5yU2U06N8zySdf+SpVcSTYWSSUq02nZBpxTI4XYLT9q8lrZmdTM7gPzXS0/YvFEAihUINxNagCQdJE2TpLPXqOEU1rfuaKNJSbQ/8A2Xi//Tv/APmofVZlbB9jUdTqtc2owtzMljoBAdMjuk5T6+SSU6FTiSs0h6tGMEmjrML7V7OpsyMpVBE3cxj3Zj94uLu8VyFLHU24gVC7uZy6Ay+Wdw04WSSWuNNRbM8nc6XG+1+EyONOl3oMZmACY1Ku2Bi6FSk4sDnzapmgZnanuwREEQN3nKSRVNWJVJtOyKauzqZLiwupSbZHEiIFiCL3nQjVZ5w2IaSGVgQAIzAtBmbQJ4eqSSZKwmdvcuOMq02TVLS7MB3RIgwN/VZ21yDSdWMlxflZcw0Cd3+U+adJGA80kvocs2qdLb+O4H/aFt7Pxjoaye6YbB4FzQOhukkrzSyk6fxB1VlZjoohgBa0uLtZv6Kv3XEPnPWDd0AE7geXFMkpRX7Uw1HaTSLqOw2zLy59vvGL+G5FY8MZTyyWaFuUWEawAEySlWen1Hw7ef6MDw+MoMc1xe5xBBu3WPBDUyxr3PYZ1IERaZiSOCSSnKCvmNkJuyh0Ddm4+i6g9laczt5kkOaLGWjQ/kspwaDEuI4tiP8AUQUkkY0YuT8xKtaUYK1tCY7P/wB3yZH/ANiJwWGZVfkbIMEjM1sWuRZxvHySSQr0lCDkr6HYfEOdSMWlZtAWJ2SKNQkSHHxEchuSZh7XjroD1G7wTJLLGrNdTVUpRUmktg/D44sGSowOaLWiRG69ijq+ymVBmpmxEiRbyNwkkpYqcqNp03a7+h6WCgsRenVV0lp39TJrYU0/iEcwZH1TinzSSW2MnKmpMyOChWdNbIbskkkkuZlc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8"/>
            <a:ext cx="2733882" cy="181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60338"/>
            <a:ext cx="18722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 descr="data:image/jpeg;base64,/9j/4AAQSkZJRgABAQAAAQABAAD/2wCEAAkGBhQSERUUEhQUFBUVGBgXGBgXFxcXFhgXHBcYFRQYGBgYHCYeGB4kGhcVHy8gIycpLCwtGB8xNTAqNSYrLCkBCQoKDgwOGg8PGiwkHyQsLCwsLCwsLCwsLCwpLCwsLCwsLCwvLCwsLCwsKSwpLCwsLCwsLCwpLCwsLCwsLCwsLP/AABEIALEBHAMBIgACEQEDEQH/xAAcAAABBQEBAQAAAAAAAAAAAAAFAgMEBgcAAQj/xABDEAACAQIEBAMFBgQEBQMFAAABAhEAAwQSITEFBkFREyJhBzJxgZEUQlKhscEjYtHwcoKSshUzQ+HxU6LSFiQmc8L/xAAZAQADAQEBAAAAAAAAAAAAAAABAgMABAX/xAApEQACAgICAQQBBAMBAAAAAAAAAQIREiEDMUETIlFhMgRxkbGBofBC/9oADAMBAAIRAxEAPwDIwK9ApUV6BSjCQKVFexXGsA9ApYSl4O+oVg6BiR5WJcFDrrCsARtMg7aDvMvZIHhl4196AZETsx7x8vjS5boaiEFpxVohwlLRJW8xUFWhgpYq26yqkaaR132601etKCcpzR94AgH5HX0rZboNHuFwLPooJPYa0i5YI3q4+zDEBMbbZkZlH4RJBIhT9YqHz5aUY29lUqrMWWREg6yB2pM/diGtWVpKcy0gU8tOwCMtdFOZa8itYBsivCKcivCKIBkikxTpFJiiAbiuirHy1yRiMcHayvlTQsYC5okLvP0BiRNDOJcIu2HyXUKN6/nrRsxAiuinMtdlrAG4r3LS8te5awRqK6Kcy12WgYby10UuuisYby10U5lr3JWMPq6+EqgHNmknyx1AA8uYb/ij07SmuhiDBtqraquqyJJ3YkDWBJJ31pgWz4QMmM+0CJiZzTM+kR605bX+Gfi36CpeSjO5gv5yjRGn6gNO511oORRfiyRl/v7q0MK08ehJdjJFJinStJimAQvE9KJ4SxZLgPdhCSMyoSyxsWQkaGRsTse2rKPZGIWbua2MpJ8NlnWWTKNRpImpz2FW5HldB4vlBJVZB8NiZg6FDofuwwmRU3IfGxm5h7Pky3veBzZkYZGBMAxOYHTUd9RpUAmRRzB8PsPmLMqgKWB3JI2Xy6SfXp8qK8OxmFS14dzB275ZoW5n8NsoIkGI6qRmkbxPeXrLob0mgDwzCPdtXhbsI8ZCWLANb96MuZhObYjXYelRrTQhBA3PxB0G/b09KI2MO4tkW0CMozXJvPZcgHMkrcuKG6gBAT84mBYtMCpdCVJEzmUGSNM3Se9PF3ZmqH/tX8EJ5tGJ2GUSANIEz3kxoKe+zLkUqWLyfEUrAQD3TPrrREYWMI9zwwbOdlAnZj5VPiqM7FTlOVhBBoNjMYDdYzOu+Y3NhEhzqe8mtF30B6HcLeAcSQBI3MDcf38qIY/KbQIZDDBdGBM+Gsnfaeu1CsJfsMzG+rjyjKLeuZ/587SAZk5flWg+y7AYS7xEG1nYLbclXtKEy5QhOtxzMtttrWf5I3goMV1u6dTlaBE6d5j9D9KvvO/Jwwr+ILX8ByJSZayzTAVx90wcp20KkSNaXxHgBtr4tpvEtknWIZdvf/vp601gOAnoa8IpuziGdVUknJ7uuwJJgfMk/M1OxHC8qo3iAlwCQBOWRIBIbU9xAilcq7DXwNWcC7zlUmBJjtIH6kfWvMDgmu3FtpBZyANQNT6napWMs5Ci238TMizCZTJ3T+aD16/Koy5hDLKkHdQ0zvM/Xr0oZhxI9+yVYq2hBgj1p/hHCnxN5LNsS9xgo7DuT6ASflXuIbNBaSxnMSPMfWT1kmtT9kPKwtC5i2OfNNuz8J8567mFkdjVIysWUaL9wHgiYTDpYtaBBqYEs27MfUn9qF8ycv4bHhrZKG6omARnHYxuN9D6+pBb5z5uXB2jrL9B3asQt8zXhf8AtC3CLobNmH5iOo6RtFN2TboVzHy3cwd427g03Vo0Yf1HUfsRQvwDEwY+Fbfw3HYbjmEK3FC3kguo3RogXLfUqe3xB6Gs045wS9hZS5bC5GK5lLHOrCUacuXKYaNc28jalcqGisuis5K7JUnEYfRcpInvG0b6UV4dwNWOr5othzl0ysbqplPrDA/E+hrZKrNi7oA5Kn4LhPiWrlzPbUW8sh2hmmfcUA5ojXtIqdxHCArmC5QqqNzBOUAsZkySZ7VH4fcVbTAm2zFlIltNJJBETr3B/WkfJa0Pg0x3B8Jw4tM90nMUYqoKL5/uQZYsI1IISPXcN4Wxh2UgW38QwZzqQRrOmXf3ep603jcY7gZ2tpkVQiqDqBpplUiQRJzH+lM4K67XAYUmYPQkliddRMnSfhSbq2xq8DS4bVdtZ96YjXeNelTFwAzNIUwsiM2/rrXYLDh7xV3yKA0GI1CllE+p0+dTlw8Z99B3nqYrSmwxigXiLOQI6hQT8T3B96en60u0n8H4lv2qVjbS5UJIGk67dY1O+9SuE8vX7tkZLNxlBIJVSYOhjtMRTRdoSeiDzHYC5Y11PSPwg/HWgZSr1xdsK4AvDEZkFwAJkCyXlZnUetDODWcBkb7SMSWzeXwikBYG+bczNCPIkhJX4RV3sEQT1Ej9KRko/wAZw1t3mwHNkAKguQHBgsQTbgHrGsnSgj5dInbu5/cRpGmu1PHksOL8g3C2xcupbZzkEAFtAoJ1mM0LJJ0n4Ub4rwNbBEuHVgSGQzbYAlZByidR23FJu2LbPby3LSyomAVVCBkOYLm1IVWJA1JOlScDwq7eVrfiME81xYPlJUQWlo0gkfGBSOVbvQ0XZWDjCCfDLKpOgJEx0kiAfpUjA5neFMdTqdPX/wAVN4vy6tggLcDs20G2QB1ko7R0jvNRMCjIxIGw1jWNR+9MpRkrRnadMMYjhbP795mjqZaAIP3j1EwP0rziN/EZCBiL1yyMoAa40QIy+QsRoYjtFEhxthYgXsxKOhtlT5AZmCRBmZ01E0Kv3SFyNp0JGopFaC2hGPs21hbV0XywBJVXAk7qcwDSDPcRGu9D719m3LbzqTv3q0cP5SxK2Di7AATW3JAJIbQ5QwPSfMNo9adw/s+xVzDviSCy23Kuo1uDKAXIX7wE9+h7UYzXhgZWbGMl18cNdVVKqC3u7lY0OgYzEdTtM1pHsKtg4zEsoIUWYAJkjNcXrH8tUteFMQIUDQaCdSBvJ2nftWkeyq19nXHXSGhLatLKV0UO50JP6nb1oqSujO6J/tQ5zSzdtWsouIS4vL+K3ADKD0MkMD0ZAelUfEWThboNtvEs3FD226XLR2J7MNQexBqo8e4s95y7mSR+Z1NHuSeIjEWjgXPm1uYUnpcjz2ZPS4Bp/MBTb7BdOj3i/CEy+LZGnVRuO+nf0oa14fdGhA3nQ6HTXptRvDXSsjodCD/ehBrl4ObhhMg3JzMlsTpJzuQOg0nvG5pH8j0B8IwmNZP0Px+lFHsZAoKldC0FWWQZC7nzDyyCNNT2pVnhC5hJIjsR+ek69t6ILy54uJFqw1x8xItkgCR+I6aCNT2/KouSk6RRRpbH+C8MuXy6WLa3GZfMDAES3mLN7pnYgidtQYrUsNjEwuHW2EZDYt6WyozM3UgLIPU6HXNUZLmH4XhsuYaa3H2a4+xCxtExptIA8x0o1v2w2Ll3wcTZ/gbK6ljct9ASSST6x+dWgsdLslOWRReauaHxN8m5pBOmuh7H1FDbVxSNIk1rnNHs+sY62Ltp0zMB4d8aq/ZboH+7ceu1ZlhuSMQt9rV5GtMh1+H4gdivYjf6xZSSRFxbHOXuO3MJeS9aOVlPyI6qw6g/3rW14514rgFuWIzBg4RspAugGbbgiCCGMEiJKnY1ifGeCmyZElD36H1+NG+QOcfsd8TJsvC3V/l6MPVZ+YkVnUkKm4sDcUsXLb5QrrBIyssMIMDN6xXLxzErbayDkV4LaQTBBBncagbRWh+1HlpBGMQZluQHI2kr/Du6bzoPiB+KqPhbdsMhvAlJCzEkCdQBMHSdKk3S2jp72gKltgdZ1Ea66H4/WiVi4ts22CoXXNIbUHeMysuU/U9Nqm8aWxbZTbhlIkC2SADsfemJhjGvSoGLxtq44IItCNQ3m82XUjKAYJ2nafjQTyVixkgfdxuc+aRA+I02A7dKktiwmY2wCpgBmBVgRBMANprprNQSBO8eu/6UrD4y4ohZggiNSPMIOm3b8uwqmPwDJjuH44Uuh2VWWQSgkSB0zb/Of2hzD8xmWDaA+mY7z3Hfeoq4QRLMo9J9NRIpWHxFpXhgHUf5SdZOoH9jtQkovwHflhzB80opHkLABZB0mN53o/wD2p/Zyyiyq52XVdDAMkaggyDAOneqZjb9rzeGxYzGb8QJIafQ6n5ivLHGLItw1sFg66ywDW8rZ1JkwZyEQvepqPlI0q8hXi/GxeZmMDUwDuQxJ17wSdag4W5mmCp6wNAD6fSoXEMSqKps3DJmRppB7nXYiNB1oO2LJMlj+9GPHrQzkky0YjHqhUES4IaCPKZg+ZgZIjWOk1aODc04RbQW/ZS5cEy2e4k9RACGd953npFZvh8WOqrH3pCkmSJILzB22216TS71/DSY8cCTA/hkxJiSI1iOlLLivQ2fkicFxVlbmbEKXQBoUSJbKQoJDAqMxBkHpSb9wKisrSTPlkyIPXSNd9CflQkGuBrp9PdkMtBbB8QIzSFadJbUjWZUSJOka6Qe8RKPH82QBBbAgOV1Z/MGlgSFMdBp0knegIp2zvRwQLDmG42qXWZkLDKwWDlYPB8N9ZGjRI6gVAbibk6mfU6nv1rROMeyoHB4fF4dXK3LKXLilpysVBOVt412I071Sv8Ag6AwQwI311/MUntTDToItz5fbCDDMzlVfOrZoYaAZdNCNzr12jrvfKirh+FYdr2/h+MxPvBrgLlp6EB4msP4R7PFxCylxlJnSA2gEselabzxzB4uCazhUfNlVMmgYIAM0a6+URA11qTwj+Iyi/JWL+OtYlXvWFCOsm7b0kA7XVA0ynTMAPKdR5ScsTCccupbu2Q5CXkNtxp7pBGk7HU6iu5V5eNkeO5IvESq/hB7jY6bg6dKXxXh6wLlsQrGI/A+5T4ESV9JH3ZKJpukPT8lSxXLNw3AAQUOubqPQjvU88LFpR4XlZSGVuuYagz8aJ2LnQ17etyIo5PpmpE3iF4X0t4tBAvyLg/DiF0uj0zaOP8AEe1Iw5pnlPzXL2DO2IXxbPpftgmB/iXMtXTkTk7xf498HwwfKp0Lkd/5d/oaLZkyvY/ljELaTEi2zWf5WIuEdSYEgab/ANaN+z/i1pLV57aXPFECWKnIh+7bJMklhrIH3d8ur/PHtU8E+DgypYaFwAVHovp69f1AcN52sm5GKtjDXTE3bawjGMw8W1uPivzFKpJdILi32AefMdi77klD4S6eXUL8RuNzv3J3JqvcO5dd4Lfe2HXuSfQCtvs4M3bguEoS4kXEIZLgGmh/s96c4jyLK+JZXK0arpr3jsafJ4+0XFXszPl/mO/wu55ZuYdj57TbR1I7Gtiw1zD8Sw6vbaRHkfd0b8D9/wB/Q1mWMwMyGEEaaiCD1BHSh/BuKXeGX/Fty1ltLlvoR3Hb+/kIzvs0o0WfjXBCpa3cXXqOhHcdwazfH4A4e7B906qe47fEV9BMlniWHS5bYaibb9QeqN9NR6dxWcc08uMyslxcrjbsD0IPUGqReL+hJLJBj2ccZTF4S5gb/myqcg6taPvKPVTBH+XtWacew13D3rli43/LbSPdIiUcDsylT8DSuAcWfCYhLgkPabUdxs6n4iR863fA8GwmKvJjMi3GKKbZYSMskg5TpmBJE9AVp/IqujCrPKWNxChrWFvMsaNkIU/AtE/KhfE+FXsOQuIs3LZ6B1ZZ+BOh+VfV1COa+X1xuEuWGiWEofw3BqjfXf0JqqAz5XE06FPSpNzBMjlGBDKSrA7hgYYH5g1buVOSHxchAIjUnYfGqUiLnRRXw5phlrQ+buTGwphu2/eqLircGs0CM8iIt2PnTV67J0NLdaZK1OkWQktTbmKWVpBoBFI5NJuDX/vT1jC5hOYD++tShwtfxj8qnKSQ6i2A4r2vQ1KBNVEPBTtrevAxp6wdaxj6H4vxM2uW8Nl3uWMPb+RUFv8A2qw+dZRxC6VueHcQqUUBifeDbN8RMaVrfC+FHF8J4ZaPu50L/wCFEug/kKznmq0cRib9wKYNxmGhMAsxHTTSuWf5FodEHh3EGtGVMqe2x+Haiq8TLHNJPxOtVjBvlYr06g6denrRQ2CkMNV2nsex7H9anabpj4tbRYbfEc2hp6zdCkrcE27gyuPSZDL6giQfSq1ev6ZhuKuXLOTFILT6MfNbb+bqhPY/kQPWkca6Ndlf4hgGtXWtvGZdm6Op1Vh8RrSMOwLZT1/WrvzFyo5wo0JuYcFrZ6vY++h9bZ1A7GBVAxNyMrjcETT9oCDPAOVrl7H2AhKG063WcdEUgkjp5tB8TVm9q3PngL9kw5hyIuEfdU7II2JGp9IHWjHCMSMHwxsUVBuMvk7tqRaHqJJb4VknEMC6Rfvy169L21OpgmTecdM2uUdYJ2iQ3pWaMbdgzDW2Q5ozXTqJ+76/H+x3r3EcHulSxMnX/aaJ8Ow/lk7mSatGD4QHsuC5VT7wgasQUHwIzsf6VN8qi9lHFlN5f5ixWAuHJ7hJLWnnI+rGY+6f5hrW78nc7WscnllWA1RveEaEg/fWZ8w+dYtx/AgMTmkkem2UwNP8Q+lecA5juYZ1KkjKLmUxOjNqB6Zhv0JNb1P/AHAGF6ZtPN/KvjKbtkfxlGo/9Qdv8XY/LtFEs8KXE2z4WrroyH3vWJ/T/wAVb+R/aLbxn8K6BavdBPluCJ8h/EBuvzHWBvP3CGwt0Y/DjQkC8vSSdHPoTAPrB3ropTWSJJuLxZVOWeNNwvEw+b7LdIFwdbTdHA9Ovp6gVrfE+HJirPQmJVhrIIlSPQ0APBsPxTDeIkBiIMgSGjVXjf4/AimeRLt7CueH4ifIC2HY7NbnzW56xuPT4AU0fhiy+jNudOANZuZyI6N2P4WH6fSrr7IuO5rDWW3stI//AFvv9GBPyFXXmHlu3i7TIwjMDlb8JP7Gsp5Fw74TiJtuI8xw9wej+4f9YT/VT06FunZuFdTOEuEoJ32PxByn8waeqidimF+1ngfg4/xFELiFFz0zjy3P/wCW/wA1Ocm84/Y5gAyNZq3+2jh2fBJdA1s3B/pcZT/7vDrFBeq0dohONst3OvNJxT5jt0Hb0qh4irfb5CxtzDLiFtzbdcwhhmg7HKY0P7ihX/DbVqfH8VW6ArlBPz1I+B+m9LLkSNGOJXHT0qM1GrttCCFJLbKAsyfr+Qo/wf2PcQxIDeGLCnreOQ/6AC31ApMrKooeWa5bUntWo4r2G3bay2IQnsttiPqWH6VSOIcMbDXXsuMxXYgbgiQYmklIqokSzZAGik96kF0gaAafCmhiIViBqo6aT/33qLcvsQpyzoJ+P/iKhTkVTSBYpQpIpQrsOcWonapuDwTsQAKYwclgvf0n9jVu4djEQJBymPMSiEZpOq5YMRGm++9RnyY6KRhls0Ll7iZtYXC2g58W2Lg2ORQ9zOjQYzMJIHrvpV64VxJEtOk+JEmTs4MyTO4Ou/p3rPeA8yYVVbxL6+IFGWbdwWyZ2ky06envHUim73OKkMLd9ANPK/U9fMGUEVyPmSd0/wCDohxOelX8pDfH8FZzkgIrE6BFGupBJHurt8adscOt2CLjsly1cU57QILESV2BO2WZBkaGoGG4cMQ2e7i8MgGpGYEnXQBVcTPxFdjrOGta/aWfYAJaCjrBlrpPXtXnyVvTZ6U+X24yr+/9jfMXKvhr4thjdw1z3HG465H7MNvWPiAJ4DjmtneINXzC8+WFwl225FzMpCqQqeaIGiLpsDOutZbflgdNcwI2AAjXrvMV2Q5MltHmuFM+g+W+ZExNnUjxUEwdM2kde4MH41lHFMDbv4s28JLJcuAJp7ssAfkpJ17CqyOKNZhUNxfxENlZgdwCDEUSS5hwxXxrloneCzTOu6SDVbbRPGmaJ7QiyeHZVgtm0qhLY3YhQJb5aRr170N4Lw5EnG4y6Ge4pyAnMxO2qAaKIHXaOlK5fx+HxC+FiWLMiZbd6GkifKDpLR69CfSoGJ4W6iWBKqYzQQInQhtNDuPy10rjksm032dUHSQ8MXZkZUkxAJCqOv3VrS+Xra2sIGaBmljPb7o9dAKyuzZVm9/QdDBPY9d9+2+sVbOLca8VBbViFAygZR2j8gIrr4FjtkOZp9Fd5luWi0lVPWYH4c36zVVvWbYYlCoMnRpAPmkgmdvJ1NFeMYBRJJbXN2HSBsPSqxjbigmO53PeSP1I+db0wKSXQQTh10QbaNMjLk1IMCMpGvvbbVr3KfMYxdn7LixNxldDmEeIAPOI6MFZZ2nUjY1iuA4hcTzW2ZACNQxEa6bdZFaByfhyo+1YksLSEkFtHuPtCagjUbk6wR8I5y4pWuirUZx2NcIxlzg+Pazck2if9dok5HHqNfmGFati8Gl9UYESsPbcawY0I7gg6jqD8DWYc78xYfG4Vbg8l+y2gMtKmcy51GXWJ1IiKb5U9o7otu0DbyBFEOQIMa6jbWd9q6vWilfgguJz15NdQyNdO47HrVN5x4cLWJtYsAZWItXvT/0X+R8s+q03ifaKD5VXJdAzEEhldRqwVh6SfhPzJcT4xZvYdg5Bt3rYIkge9tr+IGfmtOuaLVonLil0w7YeHYdGIYfMf1VqlVmHL3H7ouXLV1j/AAlQLOsBTpvqfe69qtOD56s3IKnQ/dYQw+Wx+RNGHLHphfG/BI58wXi8OxSDfwmYfFP4g/NRXzvguHu15bECXdUncCWAkEGNjX0zxHLcw90Aghrbj5MpFfNfL2OC3FYTFtWfeYIQgfmRVZTpaJY20abxDnQ2LyW7LAorBAg1QoIWDP8AKI09KdOHw3EbTNbUHL79pvetmSJB7aGCP6gZO+LbN4hOoOnxpzhPMF3D3lu2myupnuCCfMGHUHt6fOpxi0tFm0bNyXy9g8EcwtfxD/1X85E9AY8g6fqavimdRVE4FzXZxNkX1AU7XbR+6TuV7qdwfT0MGF4j4cG0wKnUA+6R+x9R9DRUqdMVxtWg3xC2Chmvnv2pYBhiVdM3mQqYB6H09Gj5VteI48txSBow3U7j+o9R/wBqyH2pDN4O8F2EDWZAjTrtQu2NVR2Z5bsFSQ2mZGmYnYkdfSnreIW2qA7lQT6dB+QB+dLTBgHrqCNu4Ipd7hbEgkHUafAeX9qzp+TRbXRXAKVFSeHcOa84RSikzq7rbXQE6sxAG2ncwKdt8GvHIRbeLk5DlIDQYOUn3oOmnWrWiVBbgOHVRbuADODMmYMMdxVjwfFmRwxRLgAPlYaaiPj1obZ4BiLeZFtm4tqAzqCEk6wM4UmCYOnT51PtcHv5gGtsCwzAaSREzE9hNefycWcm5Kzt4/1D4o1CVfIZPNNgoVfBWgSfeTw8wEaxntsJ6zVewt3Dqx8RHZSSYi3I2y66b7GIjcTT74cxMabT0qBiLdaPFFaSF9eTd2ErXEuHDLnw10tEN5zlJ0hgA4I0nQGKE22QkgeXUxPadOvaN6g3d6XOvyoemo9N/wAh9TLwgibUUpEqLaxhAiZHY/t2ohgil3MoMPlJgssHTuYqbtDJobxeDzqAI3J+ilt/lUXC8HdgXUDRgu4kk9gRrQNcURuCI+FTcFxa0D5muL8F/pXTCGPe0K+SL7LTgrOLWAoB0DaC2YBEiY2070Vtcexy4clwGtFgJdVIBEkBfMNNSfkfWq5heO4aI+13UB3BR4Pxii6cQs3ra2/twdFOitbYAEjKYnUSNKnPjhWoj+pHtMHf8LW87MbAcnVsouxrrPlfSo93hNgEDIFOsAuwn6mfoatdvFrbdI4hatuiqq6m2YEhZg66EiTOmm1eNctDEpihicI1xHLrldQoYgScu2tTTkv2A5Re/JTW4BbO1zL8Lmn5yfzpteBRtdnf70/oKu+F4h4Vxry3bDOwYTmtmC33l00bWZoFibqtdS67F3trkVvJI7MSgBdv5mJNOpTEpARuEuPvfr/fSpuHwF0iCwYDbMWIHwGwr1MYlty8lnPVhMbjQipXBsYApVRnlyxYyD5jJHan5KStO/8AFGX/AGzrfD7hOV2GWPuiD8NaI2cKFEAAUSw+FD6idtjuK67horlXIUoGXMCCQwJVlMgjofhtSxjLi28jElFzZMsnQ+bJG482aOnm3r2/dA6ioqcQWQMw1IroW0K6uwnwfFFry+ISuZBbYkRAzgg6/wAp6/h9KP3+X0unOt1VUsfdCgLlTMPvZdZgfrVITHtaJKXGYnsOhIJGu/TT0opZ5uYJGVmPfNH9KD4W+mKuSg7bvYgF7VvxfMVWAGbZlkggEbR9fWo2N9lyphjcwgxAuswtlbhUgKdWMZAZlVG8a1Xn47eY7tHY3DFOtxEs5KhQsmMxJMSYnU/rVoLCNEp++SYPv8gY78IX4wJjrr8f1p4cgYpLQc3LIfNGVnQeWJn4zIj4URweLh5Zk2Oq7em9PYzioJ0atnI2KB2B4HiLLh/Hwo1EjxQZHWcs/p0qxC+TbKrjVtbsoTxfeynykhdp6j6VXxjVDZmVbgH3WLgH/Qyn86Xc43bAMWMOsdT4rfk1wis232ZKui2cOxORMt7Fi4dSjMjjuPeYTr5e/UdiK7zfg77ojLZZ1JMEAMCO6n4j86EYzHG4EDEgJJABIHmYudOg12FEuB8bvITbt3SquQpB1UagSB90juNdKWTx2h4xbIvA+WLl8CbV1Mi6nw8stLH3jv226DXWrAOS2yqGVRlBGsT7xPU66k1ZWwVlCqvxG95zkUeNcANyY2UgAT+2utO2+D2FEPiUYnWXZCfrcDH8+/rUPXrwOo0ZDw/iiWGwwyW7TYcks9tQLlzMSSTcYHWPKBqB2incNx9mueGH8KxnmQouOF11yyJMHWI3NUFOJuPvt9Z/Wn143cgAtIHeuzBp2QbT0Xy7zxiTctshUKgMFQQJjLJOYwY6U7c5kxaeOnjC4twmWUuLb6fzBTG3QbVQRxc9Qp9NdfzqSvGQYBQfU6fDtW9wmMS72uZsQbCvdFliHyj3S85cwJt9oHvZYJA1mh9q3i8TcueHhxdd5lspJQMYk95JA179qEWuZknzpcb4XiNvitSrfN1pUupbtOovKEebgeQri4IOVcvmC99qW5fBsUC8Vw911KsMs5t9xS7KM85FZsqljAJhRqzGNgOppq7xFDsCPj/5pzD8SCzDssggxIkHQgxuD2oNMotHuGdS6hpgsoPwkA/lT/NNu1bxV1bEmypAUklvuifN11zfSkWsZaBBzagg7Hpr2pGLxQuKU8Yi2zi4UlgpYLlDRESFJE+poJbGbItm7OxH1qfasMfwH/On7moCcKtT/wA4ip2OXPZt2vHUpazFBkUGWgtLTJkgb0zSFTZLThjn/pg/ND+9PW+EuNrJ+Sj9qB2+Br0v2vnp/WpuMw9y5k/j2B4aC2MrZPKJgtlUZjqfMZNK4/YcvoKnBuWDNZYsIglGkRt0pu5w21MvYIJ9HFDcPg8QD5cQp+F8j9SKn8c4li7rK2ZbcKqRbuKFOVYkgNuYJJoY/YcvoQeFYY/9OP8AMw/U05heHWUIKjYzBIZSfVWBBHoaG4fiGJBDM7MsgwzKVMHY6zrEV1/HXnd2CgBmJVVAyrLTCg6wNhM6UXB/IMl8BDFcFtuzNqCxJIXIoE9lCwB6CpfCbIwpLKM09H1Gn+GKdwPDrbYI3Lmb7ULyqixvaKMWOUDXUHX0FRsUyBF8rKwUhp2J0jTpoanJP8bApKwy3PFyICWAPS2Z+pamLHOTZv4gV16gKFPxBH71XcTiFZ2yKyqScqk5iF6AtAnTrAqw80DCjDYL7OqC94X8bKCDmIWMxOhPvbUvpQTSrstk2SsbjbVwfw2BkbHQjvIodZChhAG46UGfFvkVcgGUkhoAYzG7bkDLoOknvT2G4zcC5ZEFgxBjdZCnv95qrHjxWhGyyYrljE3ct62ga2SLXvAHN72x233qQ3s5xAWWcIYJygB2EamYMRFe8L9oTWcKtsOubxi7eWRlAUqIj8S063tScRolyM3vJ0YQT026VCXrt1DS/YpHBK5f2S+W/Zpduy1y5KArGhUt5oYCG006wa94xyYttgoEG45VQzSFOYqPPp6awKl4D2xWlHnw5zQqzbgaKZ6vvqxHrVe4z7RRdYlLOzMyMztmEuWUmGiRI+lXrkpfJzusvocXla/YOa8tnIDDEh4GsGZGsaaetWTltsC1xvHXCqIiciqunVSRIneqTxX2j4i/ba28FWYsRJOp9NoG4HSgVrj7JELbkdwfruKKhN9m0bni+WsPbtEeS4l18yrlE5crQEYGSNtfSs14rhLKNCJ5QSRKwddJIk6wB3oO3tIxfgiz40KCDIHm06Zt49KDNzHdiPGfTbWmwZotItL8WUOcubLoFB1OXWAYEbU4VF26LylEtAjyOXLQGkglVG4MTp1qj3ONP1uP/qI+HWo7cR9SfnTenYc66NP4y2DY2igNuHVnHiEgpMlVLyVOm+vwqe/EuFsSxF9ZJOUX0CjXYAnQVjhx47V4Mf6frSLgpdh9QnNyfDW/OYuCdhp+dDsPwIvea2G92dYqwXuIyLeuwoZgcVF5mpoynTA4xBCYBjcyDeYqSOBXpIABj1qThn/jT61aeGLmeadydi0qKhiOX8RbUMyaHYgzUUYa7+Bvoa2LiGFU2AO1R+XcMmS5bJAzbSJ1pVNtdGaSMiluxpQLfhP0q4Y7l0I5mDr0qw8n8JWTm17T0oT5cFdDRhl0zLi7DoR8q4Yk9q+qm4PbbDRkU6fDpWQc1cGtgGAJntFQ4/1Sm6oaXHXkzYYr0r0Yv40SxPDwDoKK8Q4EnhWyogka10uSRNJsrX234/nXoxv96/0owvL+o0kVJ43wJLZXKIkUMo3QcZdgAY2vfttGuCcGS5fRWEgsAfrVg9pXJ1nCYhUsrlBQE/GtlG6NTKFex0xSExdGeG8DW7cVDsTUfinB1t3WVZgGKKlG6A1LsTg+LumqO6HurEfpUhuKFvedjPc/L9qOt7LmHDPt3ijU+5HSYmZ71VcPwssQB1oe17MmyaMcoEfTU6Uh+Ijqfqa8vcDysQdYqXjOXAhQDXMoJ+NNlENSIJ4gPSkniP8Aev8ASrG/J4FlXjUzP7Unh3L6shka5o+VbNApldHED2P0pYvXDsrfStU5c5PtiZQEwOlXrh/LVsIfIu3atmamfO1vDX3IC23JOwAJJ/KnbXA8U7FBbYMNCDKkH1BIivofl/l5VxAueGoCzB6ztQrnLhFy3iziAgCNlGYESWy9Rv0rOTq0IYt/9G4r7wVf8w/707b5IukwbiDXpJ/arvj8Uc23Wo9jF+bUdaCkzDGB9iF25ZN37QuUdIIJ79Yr237JLI/5l1j6Aj/41rWAdRw0HuOnfNVNxMH3Wb9am5ytGIHCPZTw9gTc8UxtDwP9tNY72ZYBQWU3QQdBmUj8xRnCPcRCQCR3Ef1oFxPivkIJI+NHfyKVi/y7h1eYJ+f7Col3hNkknKfqa8xWP829RDij3o7KpbB7JoKiWV8xqL9oPekLdPeqKIGydh/fq38AWWql4VtatXBsQQRWaBZecVhv4e4oLEKTT13iDZYnT40GvY4660iQbE3MWWOu9WDlhiHFVK3e1qzcv4kBgajzJtFoUmbPYT+B02rGub3lmEEa1pdvmEeDA7Vl3Ml6XOvWuL9PF5FJ6TK1cw01YsPhpVB2FC7T0awWI2rt5LIwZ2L4fFDuO2pYegq051I1AoRxW0GPap3tFPAK5ewR+0WzGzA/nVi9qPnxWb+UD8q0j2dWV+yKYE/AT9a95+4VbewWKKWHXKM0fGutcd0znfIYVwYZbyntUDiut5z3Joy2FyvpUS5gczzUq91lL0aNjF//ABu2s6kj/cTWe8J4YQQau/23NgVsHYUNwVgLUJSdM3GgHxDB+c6daM4fg5vXU7QBSsRaDNVp5ZwozqTTRukx5PsK43ltUwg0EgVTODcLm5H81arxq8vgEdxVE4MALpnvVIk7LfwnhgHSj3hAL8qicNvLFScRiFA3q0VoV9jPDbYBJiofOdjNg7kbrDD5H+k0/wAIclmPQbdv70qXxOxns3F/EjD8jFVitUSZgWKxJmvMPd1E1Bxd+GI7Guw1/wA1TSGNjW/HC1jtH5zVGfEa0eHEB9hAnXtVQbEa1KOzIsuFxxFoigHFMdNsggGpNvEDJQPiV8ZTTNClcxYUnaovhjuaXiH1ppaYsuyvZq8BrstJFWRNkvDNrVn4SDpVXwo1qw8O9DQYCxXbZy0JxANS2dsu9Dr7nvSBG7Z1qwcHmRVetEzR3hL6io8nRaJbcxCb/tVT4vc81WouCmx+tVPiqia5+LsefQMV6KYG4aFhRU/C+ldMiUQ2l49zUbE3K4OQKi3rtSS2Oaj7M8Z/BILe60R6UW5xxM2yO36Gsz5Q44bN3QmG3FWnj+LzCVn89q7IvRxTTyKBjR5zTCDWpGOY5jNRkOtTaLp6DSXvJFeI9RBiNKV4tRlEpFjpua1YuCY3LG9VTx4O1F+H4tRuKZLQGy54viYKRNAsNdGfpTV/iKxQ9ccJpooWzROHX9Kexd4RVNwXGyBvU08ZzbkVRIzZc+X20NF6rXLWPWIPWrG76E+k1aiEZLZ82824bwcZft9FuMB8JMflFDMNd8wqwe1Nf/vmcf8AUVW07xlP+386qmHumaSSpsaMrimX8Yv+AB6VX2v602vETliagtfM1KKGTDgxPl3oTj7+lJ8c1DxTE0wAbeua1yXK65YM16uHNBjpgY02a6uqiAyRhd6tHCK8rq0gIL4jahGKrq6lQfIzYo/wyurqjyFYlgT3ar/FNzXV1Q4+x59Akb1Pwe4rq6uiROIWfaoVzeurqmh2SuHe8PjV+4z/AMhf8Iryuq6Obk7M/wAf71RUrq6sxl0T12pI611dUmUQ029EsBtXV1MgMfv1BO9dXUyFJuGp4711dVEKyzcubj5Vd/8Apn4H9K6uroXRwT/Iwf2if823/gP+6qtZ3rq6oz7Onj/FBBfdpnrXV1RQ4sUlq6urCjTUta6uoGR//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4653136"/>
            <a:ext cx="3213826" cy="20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365104"/>
            <a:ext cx="4248472" cy="229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160337"/>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2492896"/>
            <a:ext cx="21701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445624" cy="1066800"/>
          </a:xfrm>
        </p:spPr>
        <p:txBody>
          <a:bodyPr>
            <a:noAutofit/>
          </a:bodyPr>
          <a:lstStyle/>
          <a:p>
            <a:r>
              <a:rPr lang="fr-CA" sz="3600" dirty="0" smtClean="0">
                <a:latin typeface="Gill Sans Ultra Bold" pitchFamily="34" charset="0"/>
              </a:rPr>
              <a:t>Où vivre mieux selon l’OCDE?</a:t>
            </a:r>
            <a:endParaRPr lang="fr-CA" sz="3600" dirty="0">
              <a:latin typeface="Gill Sans Ultra Bold" pitchFamily="34" charset="0"/>
            </a:endParaRPr>
          </a:p>
        </p:txBody>
      </p:sp>
      <p:sp>
        <p:nvSpPr>
          <p:cNvPr id="3" name="Content Placeholder 2"/>
          <p:cNvSpPr>
            <a:spLocks noGrp="1"/>
          </p:cNvSpPr>
          <p:nvPr>
            <p:ph idx="1"/>
          </p:nvPr>
        </p:nvSpPr>
        <p:spPr>
          <a:xfrm>
            <a:off x="467544" y="1700808"/>
            <a:ext cx="8229600" cy="4824536"/>
          </a:xfrm>
        </p:spPr>
        <p:txBody>
          <a:bodyPr>
            <a:normAutofit/>
          </a:bodyPr>
          <a:lstStyle/>
          <a:p>
            <a:r>
              <a:rPr lang="en-US" dirty="0" smtClean="0"/>
              <a:t>#1.  </a:t>
            </a:r>
            <a:r>
              <a:rPr lang="fr-FR" dirty="0" smtClean="0"/>
              <a:t>Australie			</a:t>
            </a:r>
          </a:p>
          <a:p>
            <a:r>
              <a:rPr lang="fr-FR" dirty="0" smtClean="0"/>
              <a:t>#2.  Norvège</a:t>
            </a:r>
          </a:p>
          <a:p>
            <a:r>
              <a:rPr lang="fr-FR" dirty="0" smtClean="0"/>
              <a:t>#3.  Suède</a:t>
            </a:r>
          </a:p>
          <a:p>
            <a:r>
              <a:rPr lang="fr-FR" dirty="0" smtClean="0"/>
              <a:t>#4.  Danemark</a:t>
            </a:r>
          </a:p>
          <a:p>
            <a:r>
              <a:rPr lang="fr-FR" dirty="0" smtClean="0"/>
              <a:t>#5. </a:t>
            </a:r>
            <a:r>
              <a:rPr lang="fr-FR" dirty="0" smtClean="0"/>
              <a:t> Canada</a:t>
            </a:r>
            <a:endParaRPr lang="fr-FR" dirty="0" smtClean="0"/>
          </a:p>
          <a:p>
            <a:r>
              <a:rPr lang="fr-FR" dirty="0" smtClean="0"/>
              <a:t>#6.  Suisse</a:t>
            </a:r>
          </a:p>
          <a:p>
            <a:r>
              <a:rPr lang="fr-FR" dirty="0" smtClean="0"/>
              <a:t>#7.  </a:t>
            </a:r>
            <a:r>
              <a:rPr lang="fr-FR" dirty="0" smtClean="0"/>
              <a:t>États-Unis</a:t>
            </a:r>
            <a:endParaRPr lang="fr-FR" dirty="0" smtClean="0"/>
          </a:p>
          <a:p>
            <a:r>
              <a:rPr lang="fr-FR" dirty="0" smtClean="0"/>
              <a:t>#8.  Finlande</a:t>
            </a:r>
          </a:p>
          <a:p>
            <a:r>
              <a:rPr lang="fr-FR" dirty="0" smtClean="0"/>
              <a:t>#9.  Pays-Bas</a:t>
            </a:r>
          </a:p>
          <a:p>
            <a:r>
              <a:rPr lang="fr-FR" dirty="0" smtClean="0"/>
              <a:t>#10.  Nouvelle-Zélande</a:t>
            </a: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545" y="2708920"/>
            <a:ext cx="1828091" cy="182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43075"/>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3059832" y="3708044"/>
            <a:ext cx="1008112" cy="21602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a:off x="3059832" y="2420888"/>
            <a:ext cx="226013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214282"/>
            <a:ext cx="2705100" cy="189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3159727" y="5229200"/>
            <a:ext cx="21602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79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689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819650"/>
            <a:ext cx="20764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20688"/>
            <a:ext cx="8229600" cy="1066800"/>
          </a:xfrm>
        </p:spPr>
        <p:txBody>
          <a:bodyPr/>
          <a:lstStyle/>
          <a:p>
            <a:r>
              <a:rPr lang="en-US" dirty="0" err="1" smtClean="0"/>
              <a:t>Autres</a:t>
            </a:r>
            <a:r>
              <a:rPr lang="en-US" dirty="0" smtClean="0"/>
              <a:t> </a:t>
            </a:r>
            <a:r>
              <a:rPr lang="en-US" dirty="0" err="1" smtClean="0"/>
              <a:t>indicateurs</a:t>
            </a:r>
            <a:r>
              <a:rPr lang="en-US" dirty="0" smtClean="0"/>
              <a:t>?</a:t>
            </a:r>
            <a:endParaRPr lang="en-CA" dirty="0"/>
          </a:p>
        </p:txBody>
      </p:sp>
      <p:sp>
        <p:nvSpPr>
          <p:cNvPr id="3" name="Content Placeholder 2"/>
          <p:cNvSpPr>
            <a:spLocks noGrp="1"/>
          </p:cNvSpPr>
          <p:nvPr>
            <p:ph idx="1"/>
          </p:nvPr>
        </p:nvSpPr>
        <p:spPr>
          <a:xfrm>
            <a:off x="457200" y="1628800"/>
            <a:ext cx="8229600" cy="4325112"/>
          </a:xfrm>
        </p:spPr>
        <p:txBody>
          <a:bodyPr/>
          <a:lstStyle/>
          <a:p>
            <a:r>
              <a:rPr lang="en-US" dirty="0" err="1" smtClean="0"/>
              <a:t>Quels</a:t>
            </a:r>
            <a:r>
              <a:rPr lang="en-US" dirty="0" smtClean="0"/>
              <a:t> </a:t>
            </a:r>
            <a:r>
              <a:rPr lang="en-US" dirty="0" err="1"/>
              <a:t>sont</a:t>
            </a:r>
            <a:r>
              <a:rPr lang="en-US" dirty="0"/>
              <a:t> les </a:t>
            </a:r>
            <a:r>
              <a:rPr lang="en-US" dirty="0" err="1"/>
              <a:t>autres</a:t>
            </a:r>
            <a:r>
              <a:rPr lang="en-US" dirty="0"/>
              <a:t> </a:t>
            </a:r>
            <a:r>
              <a:rPr lang="en-US" dirty="0" err="1"/>
              <a:t>indicateurs</a:t>
            </a:r>
            <a:r>
              <a:rPr lang="en-US" dirty="0"/>
              <a:t> de la </a:t>
            </a:r>
            <a:r>
              <a:rPr lang="en-US" dirty="0" err="1"/>
              <a:t>qualité</a:t>
            </a:r>
            <a:r>
              <a:rPr lang="en-US" dirty="0"/>
              <a:t> de vie</a:t>
            </a:r>
            <a:r>
              <a:rPr lang="en-US" dirty="0" smtClean="0"/>
              <a:t>?</a:t>
            </a:r>
          </a:p>
          <a:p>
            <a:r>
              <a:rPr lang="en-US" dirty="0" err="1"/>
              <a:t>Que</a:t>
            </a:r>
            <a:r>
              <a:rPr lang="en-US" dirty="0"/>
              <a:t> </a:t>
            </a:r>
            <a:r>
              <a:rPr lang="en-US" dirty="0" err="1"/>
              <a:t>veut</a:t>
            </a:r>
            <a:r>
              <a:rPr lang="en-US" dirty="0"/>
              <a:t> dire “</a:t>
            </a:r>
            <a:r>
              <a:rPr lang="fr-FR" dirty="0">
                <a:solidFill>
                  <a:srgbClr val="C00000"/>
                </a:solidFill>
              </a:rPr>
              <a:t>l’univers glacé des indicateurs économiques.</a:t>
            </a:r>
            <a:r>
              <a:rPr lang="fr-FR" dirty="0"/>
              <a:t> »? </a:t>
            </a:r>
          </a:p>
          <a:p>
            <a:pPr marL="109728" indent="0">
              <a:buNone/>
            </a:pPr>
            <a:endParaRPr lang="en-US" dirty="0"/>
          </a:p>
          <a:p>
            <a:endParaRPr lang="en-CA"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7083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212976"/>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645024"/>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15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err="1" smtClean="0"/>
              <a:t>choisir</a:t>
            </a:r>
            <a:r>
              <a:rPr lang="en-US" dirty="0" smtClean="0"/>
              <a:t>?</a:t>
            </a:r>
            <a:endParaRPr lang="en-CA" dirty="0"/>
          </a:p>
        </p:txBody>
      </p:sp>
      <p:sp>
        <p:nvSpPr>
          <p:cNvPr id="4" name="Rectangle 3"/>
          <p:cNvSpPr/>
          <p:nvPr/>
        </p:nvSpPr>
        <p:spPr>
          <a:xfrm>
            <a:off x="467544" y="2505670"/>
            <a:ext cx="8208912" cy="646331"/>
          </a:xfrm>
          <a:prstGeom prst="rect">
            <a:avLst/>
          </a:prstGeom>
        </p:spPr>
        <p:txBody>
          <a:bodyPr wrap="square">
            <a:spAutoFit/>
          </a:bodyPr>
          <a:lstStyle/>
          <a:p>
            <a:r>
              <a:rPr lang="fr-FR" i="1" dirty="0"/>
              <a:t> </a:t>
            </a:r>
            <a:r>
              <a:rPr lang="fr-FR" i="1" dirty="0" smtClean="0"/>
              <a:t>L'organisation </a:t>
            </a:r>
            <a:r>
              <a:rPr lang="fr-FR" i="1" dirty="0"/>
              <a:t>"International Living", observateur de la qualité de vie dans le monde, publie un classement des pays les plus agréables à vivre.</a:t>
            </a:r>
            <a:r>
              <a:rPr lang="fr-FR" dirty="0"/>
              <a:t> </a:t>
            </a:r>
            <a:endParaRPr lang="en-CA" dirty="0"/>
          </a:p>
        </p:txBody>
      </p:sp>
      <p:sp>
        <p:nvSpPr>
          <p:cNvPr id="5" name="Rectangle 4"/>
          <p:cNvSpPr/>
          <p:nvPr/>
        </p:nvSpPr>
        <p:spPr>
          <a:xfrm>
            <a:off x="497671" y="3284984"/>
            <a:ext cx="8352928" cy="3139321"/>
          </a:xfrm>
          <a:prstGeom prst="rect">
            <a:avLst/>
          </a:prstGeom>
        </p:spPr>
        <p:txBody>
          <a:bodyPr wrap="square">
            <a:spAutoFit/>
          </a:bodyPr>
          <a:lstStyle/>
          <a:p>
            <a:r>
              <a:rPr lang="fr-FR" dirty="0"/>
              <a:t>Le classement des pays les plus attractifs s'adresse en priorité aux étrangers qui souhaitent s'expatrier pour s'installer dans de nouveaux pays. Il cherche donc à repérer meilleurs endroits pour "commencer une nouvelle vie, démarrer une affaire, investir, etc</a:t>
            </a:r>
            <a:r>
              <a:rPr lang="fr-FR" dirty="0" smtClean="0"/>
              <a:t>.</a:t>
            </a:r>
          </a:p>
          <a:p>
            <a:endParaRPr lang="fr-FR" dirty="0"/>
          </a:p>
          <a:p>
            <a:r>
              <a:rPr lang="fr-FR" b="1" dirty="0"/>
              <a:t>» Sur quels critères se base-t-il ?</a:t>
            </a:r>
            <a:r>
              <a:rPr lang="fr-FR" dirty="0"/>
              <a:t> Ce classement se base sur 9 critères principaux : le coût de la vie, l'offre culturelle et de loisirs, l'économie, l'environnement, les libertés, la santé, les infrastructures, la sécurité, le niveau de risque du pays et le climat. La corruption, en revanche, n'entre pas en ligne de compte, malgré le fait qu'elle peut, selon "International living", influer sur le confort de l'étranger dans un pays.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36712"/>
            <a:ext cx="173154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86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066800"/>
          </a:xfrm>
        </p:spPr>
        <p:txBody>
          <a:bodyPr/>
          <a:lstStyle/>
          <a:p>
            <a:r>
              <a:rPr lang="en-US" b="1" dirty="0" smtClean="0">
                <a:latin typeface="Gill Sans Ultra Bold" pitchFamily="34" charset="0"/>
              </a:rPr>
              <a:t>1. La France</a:t>
            </a:r>
            <a:endParaRPr lang="en-CA" b="1" dirty="0">
              <a:latin typeface="Gill Sans Ultra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836712"/>
            <a:ext cx="2857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412776"/>
            <a:ext cx="6408712" cy="5262979"/>
          </a:xfrm>
          <a:prstGeom prst="rect">
            <a:avLst/>
          </a:prstGeom>
        </p:spPr>
        <p:txBody>
          <a:bodyPr wrap="square">
            <a:spAutoFit/>
          </a:bodyPr>
          <a:lstStyle/>
          <a:p>
            <a:r>
              <a:rPr lang="fr-FR" sz="1400" b="1" i="0" dirty="0" smtClean="0">
                <a:solidFill>
                  <a:srgbClr val="CC3300"/>
                </a:solidFill>
                <a:effectLst/>
                <a:latin typeface="Arial"/>
              </a:rPr>
              <a:t>La France remporte la médaille d'or</a:t>
            </a:r>
            <a:endParaRPr lang="fr-FR" sz="800" b="1" i="0" dirty="0" smtClean="0">
              <a:solidFill>
                <a:srgbClr val="CC3300"/>
              </a:solidFill>
              <a:effectLst/>
              <a:latin typeface="Arial"/>
            </a:endParaRPr>
          </a:p>
          <a:p>
            <a:r>
              <a:rPr lang="fr-FR" sz="1400" b="1" i="0" dirty="0" smtClean="0">
                <a:solidFill>
                  <a:srgbClr val="CC3300"/>
                </a:solidFill>
                <a:effectLst/>
                <a:latin typeface="Arial"/>
              </a:rPr>
              <a:t/>
            </a:r>
            <a:br>
              <a:rPr lang="fr-FR" sz="1400" b="1" i="0" dirty="0" smtClean="0">
                <a:solidFill>
                  <a:srgbClr val="CC3300"/>
                </a:solidFill>
                <a:effectLst/>
                <a:latin typeface="Arial"/>
              </a:rPr>
            </a:br>
            <a:r>
              <a:rPr lang="fr-FR" sz="1400" b="0" i="0" dirty="0" smtClean="0">
                <a:solidFill>
                  <a:srgbClr val="333333"/>
                </a:solidFill>
                <a:effectLst/>
                <a:latin typeface="Arial"/>
              </a:rPr>
              <a:t>Pour la 2e fois, la France arrive en première position du classement, </a:t>
            </a:r>
          </a:p>
          <a:p>
            <a:r>
              <a:rPr lang="fr-FR" sz="1400" b="0" i="0" dirty="0" smtClean="0">
                <a:solidFill>
                  <a:srgbClr val="333333"/>
                </a:solidFill>
                <a:effectLst/>
                <a:latin typeface="Arial"/>
              </a:rPr>
              <a:t>et ce, malgré de forts taux de chômage et d'imposition.</a:t>
            </a:r>
          </a:p>
          <a:p>
            <a:endParaRPr lang="fr-FR" sz="1400" b="1" i="0" dirty="0" smtClean="0">
              <a:solidFill>
                <a:srgbClr val="CC3300"/>
              </a:solidFill>
              <a:effectLst/>
              <a:latin typeface="Arial"/>
            </a:endParaRPr>
          </a:p>
          <a:p>
            <a:r>
              <a:rPr lang="fr-FR" sz="1400" b="1" i="0" dirty="0" smtClean="0">
                <a:solidFill>
                  <a:srgbClr val="CC3300"/>
                </a:solidFill>
                <a:effectLst/>
                <a:latin typeface="Arial"/>
              </a:rPr>
              <a:t>Le vin, le TGV, le coût de la vie...</a:t>
            </a:r>
            <a:endParaRPr lang="fr-FR" sz="800" b="1" i="0" dirty="0" smtClean="0">
              <a:solidFill>
                <a:srgbClr val="CC3300"/>
              </a:solidFill>
              <a:effectLst/>
              <a:latin typeface="Arial"/>
            </a:endParaRPr>
          </a:p>
          <a:p>
            <a:r>
              <a:rPr lang="fr-FR" sz="1400" b="1" i="0" dirty="0" smtClean="0">
                <a:solidFill>
                  <a:srgbClr val="CC3300"/>
                </a:solidFill>
                <a:effectLst/>
                <a:latin typeface="Arial"/>
              </a:rPr>
              <a:t/>
            </a:r>
            <a:br>
              <a:rPr lang="fr-FR" sz="1400" b="1" i="0" dirty="0" smtClean="0">
                <a:solidFill>
                  <a:srgbClr val="CC3300"/>
                </a:solidFill>
                <a:effectLst/>
                <a:latin typeface="Arial"/>
              </a:rPr>
            </a:br>
            <a:r>
              <a:rPr lang="fr-FR" sz="1400" b="0" i="0" dirty="0" smtClean="0">
                <a:solidFill>
                  <a:srgbClr val="333333"/>
                </a:solidFill>
                <a:effectLst/>
                <a:latin typeface="Arial"/>
              </a:rPr>
              <a:t>Parmi les atouts soulignés : le coût de la vie -en dehors de Paris-, </a:t>
            </a:r>
          </a:p>
          <a:p>
            <a:r>
              <a:rPr lang="fr-FR" sz="1400" b="0" i="0" dirty="0" smtClean="0">
                <a:solidFill>
                  <a:srgbClr val="333333"/>
                </a:solidFill>
                <a:effectLst/>
                <a:latin typeface="Arial"/>
              </a:rPr>
              <a:t>les infrastructures "parmi les meilleures du monde" (comme le réseau </a:t>
            </a:r>
          </a:p>
          <a:p>
            <a:r>
              <a:rPr lang="fr-FR" sz="1400" b="0" i="0" dirty="0" smtClean="0">
                <a:solidFill>
                  <a:srgbClr val="333333"/>
                </a:solidFill>
                <a:effectLst/>
                <a:latin typeface="Arial"/>
              </a:rPr>
              <a:t>TGV), les marques qui font la réputation du pays à l'international </a:t>
            </a:r>
          </a:p>
          <a:p>
            <a:r>
              <a:rPr lang="fr-FR" sz="1400" b="0" i="0" dirty="0" smtClean="0">
                <a:solidFill>
                  <a:srgbClr val="333333"/>
                </a:solidFill>
                <a:effectLst/>
                <a:latin typeface="Arial"/>
              </a:rPr>
              <a:t>(parfums, vins, gastronomie, voitures, etc.), l'offre culturelle ou encore l'attractivité pour les investissements.</a:t>
            </a:r>
          </a:p>
          <a:p>
            <a:endParaRPr lang="fr-FR" sz="1400" b="1" i="0" dirty="0" smtClean="0">
              <a:solidFill>
                <a:srgbClr val="CC3300"/>
              </a:solidFill>
              <a:effectLst/>
              <a:latin typeface="Arial"/>
            </a:endParaRPr>
          </a:p>
          <a:p>
            <a:r>
              <a:rPr lang="fr-FR" sz="1400" b="1" i="0" dirty="0" smtClean="0">
                <a:solidFill>
                  <a:srgbClr val="CC3300"/>
                </a:solidFill>
                <a:effectLst/>
                <a:latin typeface="Arial"/>
              </a:rPr>
              <a:t>Les notes de la France</a:t>
            </a:r>
          </a:p>
          <a:p>
            <a:r>
              <a:rPr lang="fr-FR" sz="1400" b="0" i="1" dirty="0" smtClean="0">
                <a:solidFill>
                  <a:srgbClr val="333333"/>
                </a:solidFill>
                <a:effectLst/>
                <a:latin typeface="Arial"/>
              </a:rPr>
              <a:t>(100 / 100 est la meilleure note)</a:t>
            </a:r>
            <a:r>
              <a:rPr lang="fr-FR" sz="1400" b="0" i="0" dirty="0" smtClean="0">
                <a:solidFill>
                  <a:srgbClr val="333333"/>
                </a:solidFill>
                <a:effectLst/>
                <a:latin typeface="Arial"/>
              </a:rPr>
              <a:t/>
            </a:r>
            <a:br>
              <a:rPr lang="fr-FR" sz="1400" b="0" i="0" dirty="0" smtClean="0">
                <a:solidFill>
                  <a:srgbClr val="333333"/>
                </a:solidFill>
                <a:effectLst/>
                <a:latin typeface="Arial"/>
              </a:rPr>
            </a:br>
            <a:endParaRPr lang="fr-FR" sz="1400" b="0" i="0" dirty="0" smtClean="0">
              <a:solidFill>
                <a:srgbClr val="333333"/>
              </a:solidFill>
              <a:effectLst/>
              <a:latin typeface="Arial"/>
            </a:endParaRPr>
          </a:p>
          <a:p>
            <a:r>
              <a:rPr lang="fr-FR" sz="1400" b="1" i="0" dirty="0" smtClean="0">
                <a:solidFill>
                  <a:srgbClr val="333333"/>
                </a:solidFill>
                <a:effectLst/>
                <a:latin typeface="Verdana"/>
              </a:rPr>
              <a:t>Santé / Libertés / Sécurité et risques : </a:t>
            </a:r>
            <a:r>
              <a:rPr lang="fr-FR" sz="1400" b="0" i="0" dirty="0" smtClean="0">
                <a:solidFill>
                  <a:srgbClr val="333333"/>
                </a:solidFill>
                <a:effectLst/>
                <a:latin typeface="Verdana"/>
              </a:rPr>
              <a:t>100 / 100</a:t>
            </a:r>
          </a:p>
          <a:p>
            <a:r>
              <a:rPr lang="fr-FR" sz="1400" b="1" i="0" dirty="0" smtClean="0">
                <a:solidFill>
                  <a:srgbClr val="333333"/>
                </a:solidFill>
                <a:effectLst/>
                <a:latin typeface="Verdana"/>
              </a:rPr>
              <a:t>Culture et Loisirs : </a:t>
            </a:r>
            <a:r>
              <a:rPr lang="fr-FR" sz="1400" b="0" i="0" dirty="0" smtClean="0">
                <a:solidFill>
                  <a:srgbClr val="333333"/>
                </a:solidFill>
                <a:effectLst/>
                <a:latin typeface="Verdana"/>
              </a:rPr>
              <a:t>98 / 100</a:t>
            </a:r>
            <a:br>
              <a:rPr lang="fr-FR" sz="1400" b="0" i="0" dirty="0" smtClean="0">
                <a:solidFill>
                  <a:srgbClr val="333333"/>
                </a:solidFill>
                <a:effectLst/>
                <a:latin typeface="Verdana"/>
              </a:rPr>
            </a:br>
            <a:r>
              <a:rPr lang="fr-FR" sz="1400" b="1" i="0" dirty="0" smtClean="0">
                <a:solidFill>
                  <a:srgbClr val="333333"/>
                </a:solidFill>
                <a:effectLst/>
                <a:latin typeface="Verdana"/>
              </a:rPr>
              <a:t>Environnement</a:t>
            </a:r>
            <a:r>
              <a:rPr lang="fr-FR" sz="1400" b="0" i="0" dirty="0" smtClean="0">
                <a:solidFill>
                  <a:srgbClr val="333333"/>
                </a:solidFill>
                <a:effectLst/>
                <a:latin typeface="Verdana"/>
              </a:rPr>
              <a:t> : 94 / 100 </a:t>
            </a:r>
            <a:br>
              <a:rPr lang="fr-FR" sz="1400" b="0" i="0" dirty="0" smtClean="0">
                <a:solidFill>
                  <a:srgbClr val="333333"/>
                </a:solidFill>
                <a:effectLst/>
                <a:latin typeface="Verdana"/>
              </a:rPr>
            </a:br>
            <a:r>
              <a:rPr lang="fr-FR" sz="1400" b="1" i="0" dirty="0" smtClean="0">
                <a:solidFill>
                  <a:srgbClr val="333333"/>
                </a:solidFill>
                <a:effectLst/>
                <a:latin typeface="Verdana"/>
              </a:rPr>
              <a:t>Economie</a:t>
            </a:r>
            <a:r>
              <a:rPr lang="fr-FR" sz="1400" b="0" i="0" dirty="0" smtClean="0">
                <a:solidFill>
                  <a:srgbClr val="333333"/>
                </a:solidFill>
                <a:effectLst/>
                <a:latin typeface="Verdana"/>
              </a:rPr>
              <a:t> : 89 / 100</a:t>
            </a:r>
          </a:p>
          <a:p>
            <a:r>
              <a:rPr lang="fr-FR" sz="1400" b="1" i="0" dirty="0" smtClean="0">
                <a:solidFill>
                  <a:srgbClr val="333333"/>
                </a:solidFill>
                <a:effectLst/>
                <a:latin typeface="Verdana"/>
              </a:rPr>
              <a:t>Climat : </a:t>
            </a:r>
            <a:r>
              <a:rPr lang="fr-FR" sz="1400" b="0" i="0" dirty="0" smtClean="0">
                <a:solidFill>
                  <a:srgbClr val="333333"/>
                </a:solidFill>
                <a:effectLst/>
                <a:latin typeface="Verdana"/>
              </a:rPr>
              <a:t>80 / 100</a:t>
            </a:r>
          </a:p>
          <a:p>
            <a:r>
              <a:rPr lang="fr-FR" sz="1400" b="1" i="0" dirty="0" smtClean="0">
                <a:solidFill>
                  <a:srgbClr val="333333"/>
                </a:solidFill>
                <a:effectLst/>
                <a:latin typeface="Verdana"/>
              </a:rPr>
              <a:t>Infrastructures :</a:t>
            </a:r>
            <a:r>
              <a:rPr lang="fr-FR" sz="1400" b="0" i="0" dirty="0" smtClean="0">
                <a:solidFill>
                  <a:srgbClr val="333333"/>
                </a:solidFill>
                <a:effectLst/>
                <a:latin typeface="Verdana"/>
              </a:rPr>
              <a:t> 77 / 100</a:t>
            </a:r>
          </a:p>
          <a:p>
            <a:r>
              <a:rPr lang="fr-FR" sz="1400" b="1" i="0" dirty="0" smtClean="0">
                <a:solidFill>
                  <a:srgbClr val="333333"/>
                </a:solidFill>
                <a:effectLst/>
                <a:latin typeface="Verdana"/>
              </a:rPr>
              <a:t>Coût de la vie : </a:t>
            </a:r>
            <a:r>
              <a:rPr lang="fr-FR" sz="1400" b="0" i="0" dirty="0" smtClean="0">
                <a:solidFill>
                  <a:srgbClr val="333333"/>
                </a:solidFill>
                <a:effectLst/>
                <a:latin typeface="Verdana"/>
              </a:rPr>
              <a:t>62 / 100</a:t>
            </a:r>
          </a:p>
          <a:p>
            <a:r>
              <a:rPr lang="fr-FR" sz="1400" b="1" i="0" dirty="0" smtClean="0">
                <a:solidFill>
                  <a:srgbClr val="FF0000"/>
                </a:solidFill>
                <a:effectLst/>
                <a:latin typeface="Verdana"/>
              </a:rPr>
              <a:t>Note globale</a:t>
            </a:r>
            <a:r>
              <a:rPr lang="fr-FR" sz="1400" b="0" i="0" dirty="0" smtClean="0">
                <a:solidFill>
                  <a:srgbClr val="333333"/>
                </a:solidFill>
                <a:effectLst/>
                <a:latin typeface="Verdana"/>
              </a:rPr>
              <a:t> : 87 / 100</a:t>
            </a:r>
            <a:endParaRPr lang="fr-FR" sz="1400" b="0" i="0" dirty="0">
              <a:solidFill>
                <a:srgbClr val="333333"/>
              </a:solidFill>
              <a:effectLst/>
              <a:latin typeface="Verdan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402" y="4437112"/>
            <a:ext cx="35242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p:cNvSpPr/>
          <p:nvPr/>
        </p:nvSpPr>
        <p:spPr>
          <a:xfrm>
            <a:off x="2699792" y="6345885"/>
            <a:ext cx="324036" cy="290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3788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476672"/>
            <a:ext cx="8229600" cy="1066800"/>
          </a:xfrm>
        </p:spPr>
        <p:txBody>
          <a:bodyPr/>
          <a:lstStyle/>
          <a:p>
            <a:r>
              <a:rPr lang="en-US" dirty="0" smtClean="0">
                <a:latin typeface="Gill Sans Ultra Bold" pitchFamily="34" charset="0"/>
              </a:rPr>
              <a:t>2. </a:t>
            </a:r>
            <a:r>
              <a:rPr lang="en-US" dirty="0" err="1" smtClean="0">
                <a:latin typeface="Gill Sans Ultra Bold" pitchFamily="34" charset="0"/>
              </a:rPr>
              <a:t>L’Australie</a:t>
            </a:r>
            <a:endParaRPr lang="en-CA" dirty="0">
              <a:latin typeface="Gill Sans Ultra Bold" pitchFamily="34" charset="0"/>
            </a:endParaRPr>
          </a:p>
        </p:txBody>
      </p:sp>
      <p:sp>
        <p:nvSpPr>
          <p:cNvPr id="4" name="Rectangle 3"/>
          <p:cNvSpPr/>
          <p:nvPr/>
        </p:nvSpPr>
        <p:spPr>
          <a:xfrm>
            <a:off x="323528" y="1628800"/>
            <a:ext cx="8568952" cy="4616648"/>
          </a:xfrm>
          <a:prstGeom prst="rect">
            <a:avLst/>
          </a:prstGeom>
        </p:spPr>
        <p:txBody>
          <a:bodyPr wrap="square">
            <a:spAutoFit/>
          </a:bodyPr>
          <a:lstStyle/>
          <a:p>
            <a:r>
              <a:rPr lang="fr-FR" sz="1400" b="1" dirty="0">
                <a:solidFill>
                  <a:srgbClr val="FF0000"/>
                </a:solidFill>
                <a:latin typeface="Arial" pitchFamily="34" charset="0"/>
                <a:cs typeface="Arial" pitchFamily="34" charset="0"/>
              </a:rPr>
              <a:t>L'Australie confirme sa bonne position</a:t>
            </a:r>
            <a:r>
              <a:rPr lang="fr-FR" sz="1400" b="1" dirty="0">
                <a:latin typeface="Arial" pitchFamily="34" charset="0"/>
                <a:cs typeface="Arial" pitchFamily="34" charset="0"/>
              </a:rPr>
              <a:t/>
            </a:r>
            <a:br>
              <a:rPr lang="fr-FR" sz="1400" b="1" dirty="0">
                <a:latin typeface="Arial" pitchFamily="34" charset="0"/>
                <a:cs typeface="Arial" pitchFamily="34" charset="0"/>
              </a:rPr>
            </a:br>
            <a:endParaRPr lang="fr-FR" sz="1400" b="1" dirty="0">
              <a:latin typeface="Arial" pitchFamily="34" charset="0"/>
              <a:cs typeface="Arial" pitchFamily="34" charset="0"/>
            </a:endParaRPr>
          </a:p>
          <a:p>
            <a:r>
              <a:rPr lang="fr-FR" sz="1400" dirty="0">
                <a:latin typeface="Arial" pitchFamily="34" charset="0"/>
                <a:cs typeface="Arial" pitchFamily="34" charset="0"/>
              </a:rPr>
              <a:t>L'Australie, </a:t>
            </a:r>
            <a:r>
              <a:rPr lang="fr-FR" sz="1400" dirty="0" smtClean="0">
                <a:latin typeface="Arial" pitchFamily="34" charset="0"/>
                <a:cs typeface="Arial" pitchFamily="34" charset="0"/>
              </a:rPr>
              <a:t>prend </a:t>
            </a:r>
            <a:r>
              <a:rPr lang="fr-FR" sz="1400" dirty="0">
                <a:latin typeface="Arial" pitchFamily="34" charset="0"/>
                <a:cs typeface="Arial" pitchFamily="34" charset="0"/>
              </a:rPr>
              <a:t>cette </a:t>
            </a:r>
            <a:r>
              <a:rPr lang="fr-FR" sz="1400" dirty="0" smtClean="0">
                <a:latin typeface="Arial" pitchFamily="34" charset="0"/>
                <a:cs typeface="Arial" pitchFamily="34" charset="0"/>
              </a:rPr>
              <a:t>année </a:t>
            </a:r>
            <a:r>
              <a:rPr lang="fr-FR" sz="1400" dirty="0">
                <a:latin typeface="Arial" pitchFamily="34" charset="0"/>
                <a:cs typeface="Arial" pitchFamily="34" charset="0"/>
              </a:rPr>
              <a:t>la deuxième place, car elle comporte, </a:t>
            </a:r>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selon </a:t>
            </a:r>
            <a:r>
              <a:rPr lang="fr-FR" sz="1400" dirty="0">
                <a:latin typeface="Arial" pitchFamily="34" charset="0"/>
                <a:cs typeface="Arial" pitchFamily="34" charset="0"/>
              </a:rPr>
              <a:t>"International Living", </a:t>
            </a:r>
            <a:r>
              <a:rPr lang="fr-FR" sz="1400" dirty="0" smtClean="0">
                <a:latin typeface="Arial" pitchFamily="34" charset="0"/>
                <a:cs typeface="Arial" pitchFamily="34" charset="0"/>
              </a:rPr>
              <a:t>de </a:t>
            </a:r>
            <a:r>
              <a:rPr lang="fr-FR" sz="1400" dirty="0">
                <a:latin typeface="Arial" pitchFamily="34" charset="0"/>
                <a:cs typeface="Arial" pitchFamily="34" charset="0"/>
              </a:rPr>
              <a:t>nombreux avantages pour "qui n'a </a:t>
            </a:r>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pas </a:t>
            </a:r>
            <a:r>
              <a:rPr lang="fr-FR" sz="1400" dirty="0">
                <a:latin typeface="Arial" pitchFamily="34" charset="0"/>
                <a:cs typeface="Arial" pitchFamily="34" charset="0"/>
              </a:rPr>
              <a:t>peur de devoir voyager 12 </a:t>
            </a:r>
            <a:r>
              <a:rPr lang="fr-FR" sz="1400" dirty="0" smtClean="0">
                <a:latin typeface="Arial" pitchFamily="34" charset="0"/>
                <a:cs typeface="Arial" pitchFamily="34" charset="0"/>
              </a:rPr>
              <a:t>heures </a:t>
            </a:r>
            <a:r>
              <a:rPr lang="fr-FR" sz="1400" dirty="0">
                <a:latin typeface="Arial" pitchFamily="34" charset="0"/>
                <a:cs typeface="Arial" pitchFamily="34" charset="0"/>
              </a:rPr>
              <a:t>pour rentrer chez soi, aux </a:t>
            </a:r>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Etats-Unis</a:t>
            </a:r>
            <a:r>
              <a:rPr lang="fr-FR" sz="1400" dirty="0">
                <a:latin typeface="Arial" pitchFamily="34" charset="0"/>
                <a:cs typeface="Arial" pitchFamily="34" charset="0"/>
              </a:rPr>
              <a:t>" (le rapport s'adresse ici </a:t>
            </a:r>
            <a:r>
              <a:rPr lang="fr-FR" sz="1400" dirty="0" smtClean="0">
                <a:latin typeface="Arial" pitchFamily="34" charset="0"/>
                <a:cs typeface="Arial" pitchFamily="34" charset="0"/>
              </a:rPr>
              <a:t>aux </a:t>
            </a:r>
            <a:r>
              <a:rPr lang="fr-FR" sz="1400" dirty="0">
                <a:latin typeface="Arial" pitchFamily="34" charset="0"/>
                <a:cs typeface="Arial" pitchFamily="34" charset="0"/>
              </a:rPr>
              <a:t>candidats à l'expatriation).</a:t>
            </a:r>
          </a:p>
          <a:p>
            <a:r>
              <a:rPr lang="fr-FR" sz="1400" b="1" dirty="0">
                <a:latin typeface="Arial" pitchFamily="34" charset="0"/>
                <a:cs typeface="Arial" pitchFamily="34" charset="0"/>
              </a:rPr>
              <a:t/>
            </a:r>
            <a:br>
              <a:rPr lang="fr-FR" sz="1400" b="1" dirty="0">
                <a:latin typeface="Arial" pitchFamily="34" charset="0"/>
                <a:cs typeface="Arial" pitchFamily="34" charset="0"/>
              </a:rPr>
            </a:br>
            <a:r>
              <a:rPr lang="fr-FR" sz="1400" b="1" dirty="0">
                <a:solidFill>
                  <a:srgbClr val="FF0000"/>
                </a:solidFill>
                <a:latin typeface="Arial" pitchFamily="34" charset="0"/>
                <a:cs typeface="Arial" pitchFamily="34" charset="0"/>
              </a:rPr>
              <a:t>Ses points forts</a:t>
            </a:r>
            <a:r>
              <a:rPr lang="fr-FR" sz="1400" b="1" dirty="0">
                <a:latin typeface="Arial" pitchFamily="34" charset="0"/>
                <a:cs typeface="Arial" pitchFamily="34" charset="0"/>
              </a:rPr>
              <a:t/>
            </a:r>
            <a:br>
              <a:rPr lang="fr-FR" sz="1400" b="1" dirty="0">
                <a:latin typeface="Arial" pitchFamily="34" charset="0"/>
                <a:cs typeface="Arial" pitchFamily="34" charset="0"/>
              </a:rPr>
            </a:br>
            <a:endParaRPr lang="fr-FR" sz="1400" b="1" dirty="0">
              <a:latin typeface="Arial" pitchFamily="34" charset="0"/>
              <a:cs typeface="Arial" pitchFamily="34" charset="0"/>
            </a:endParaRPr>
          </a:p>
          <a:p>
            <a:r>
              <a:rPr lang="fr-FR" sz="1400" dirty="0">
                <a:latin typeface="Arial" pitchFamily="34" charset="0"/>
                <a:cs typeface="Arial" pitchFamily="34" charset="0"/>
              </a:rPr>
              <a:t>Le climat, le coût relativement bas de la vie, le grand choix de </a:t>
            </a:r>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divertissements </a:t>
            </a:r>
            <a:r>
              <a:rPr lang="fr-FR" sz="1400" dirty="0">
                <a:latin typeface="Arial" pitchFamily="34" charset="0"/>
                <a:cs typeface="Arial" pitchFamily="34" charset="0"/>
              </a:rPr>
              <a:t>et de loisirs accessibles, la stabilité politique ou encore </a:t>
            </a:r>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le dynamisme </a:t>
            </a:r>
            <a:r>
              <a:rPr lang="fr-FR" sz="1400" dirty="0">
                <a:latin typeface="Arial" pitchFamily="34" charset="0"/>
                <a:cs typeface="Arial" pitchFamily="34" charset="0"/>
              </a:rPr>
              <a:t>économique de l'Australie expliquent sa bonne place.</a:t>
            </a:r>
          </a:p>
          <a:p>
            <a:r>
              <a:rPr lang="fr-FR" sz="1400" b="1" dirty="0"/>
              <a:t/>
            </a:r>
            <a:br>
              <a:rPr lang="fr-FR" sz="1400" b="1" dirty="0"/>
            </a:br>
            <a:r>
              <a:rPr lang="fr-FR" sz="1400" b="1" dirty="0">
                <a:solidFill>
                  <a:srgbClr val="FF0000"/>
                </a:solidFill>
              </a:rPr>
              <a:t>Les notes de l'Australie</a:t>
            </a:r>
            <a:r>
              <a:rPr lang="fr-FR" sz="1400" b="1" dirty="0"/>
              <a:t/>
            </a:r>
            <a:br>
              <a:rPr lang="fr-FR" sz="1400" b="1" dirty="0"/>
            </a:br>
            <a:endParaRPr lang="fr-FR" sz="1400" b="1" dirty="0"/>
          </a:p>
          <a:p>
            <a:r>
              <a:rPr lang="fr-FR" sz="1400" b="1" dirty="0"/>
              <a:t>Libertés / Sécurité et risques : </a:t>
            </a:r>
            <a:r>
              <a:rPr lang="fr-FR" sz="1400" dirty="0"/>
              <a:t>100 / 100</a:t>
            </a:r>
            <a:br>
              <a:rPr lang="fr-FR" sz="1400" dirty="0"/>
            </a:br>
            <a:r>
              <a:rPr lang="fr-FR" sz="1400" b="1" dirty="0" smtClean="0"/>
              <a:t>Economie</a:t>
            </a:r>
            <a:r>
              <a:rPr lang="fr-FR" sz="1400" dirty="0"/>
              <a:t> </a:t>
            </a:r>
            <a:r>
              <a:rPr lang="fr-FR" sz="1400" b="1" dirty="0"/>
              <a:t>/</a:t>
            </a:r>
            <a:r>
              <a:rPr lang="fr-FR" sz="1400" dirty="0"/>
              <a:t> </a:t>
            </a:r>
            <a:r>
              <a:rPr lang="fr-FR" sz="1400" b="1" dirty="0"/>
              <a:t>Climat</a:t>
            </a:r>
            <a:r>
              <a:rPr lang="fr-FR" sz="1400" dirty="0"/>
              <a:t> : 89 / 100</a:t>
            </a:r>
            <a:br>
              <a:rPr lang="fr-FR" sz="1400" dirty="0"/>
            </a:br>
            <a:r>
              <a:rPr lang="fr-FR" sz="1400" b="1" dirty="0" smtClean="0"/>
              <a:t>Culture-Loisirs </a:t>
            </a:r>
            <a:r>
              <a:rPr lang="fr-FR" sz="1400" b="1" dirty="0"/>
              <a:t>/ Environnement / Santé : </a:t>
            </a:r>
            <a:r>
              <a:rPr lang="fr-FR" sz="1400" dirty="0"/>
              <a:t>88 / 100</a:t>
            </a:r>
          </a:p>
          <a:p>
            <a:r>
              <a:rPr lang="fr-FR" sz="1400" b="1" dirty="0"/>
              <a:t>Coût de la vie : </a:t>
            </a:r>
            <a:r>
              <a:rPr lang="fr-FR" sz="1400" dirty="0"/>
              <a:t>73 / 100</a:t>
            </a:r>
          </a:p>
          <a:p>
            <a:r>
              <a:rPr lang="fr-FR" sz="1400" b="1" dirty="0"/>
              <a:t>Infrastructures :</a:t>
            </a:r>
            <a:r>
              <a:rPr lang="fr-FR" sz="1400" dirty="0"/>
              <a:t> 70 / 100</a:t>
            </a:r>
          </a:p>
          <a:p>
            <a:r>
              <a:rPr lang="fr-FR" sz="1400" b="1" dirty="0">
                <a:solidFill>
                  <a:srgbClr val="FF0000"/>
                </a:solidFill>
              </a:rPr>
              <a:t>Note globale</a:t>
            </a:r>
            <a:r>
              <a:rPr lang="fr-FR" sz="1400" dirty="0">
                <a:solidFill>
                  <a:srgbClr val="FF0000"/>
                </a:solidFill>
              </a:rPr>
              <a:t> : </a:t>
            </a:r>
            <a:r>
              <a:rPr lang="fr-FR" sz="1400" dirty="0"/>
              <a:t>86 / 100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511" y="3068960"/>
            <a:ext cx="27003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548" y="836712"/>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Point Star 5"/>
          <p:cNvSpPr/>
          <p:nvPr/>
        </p:nvSpPr>
        <p:spPr>
          <a:xfrm>
            <a:off x="2537774" y="5954911"/>
            <a:ext cx="324036" cy="290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89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066800"/>
          </a:xfrm>
        </p:spPr>
        <p:txBody>
          <a:bodyPr/>
          <a:lstStyle/>
          <a:p>
            <a:r>
              <a:rPr lang="en-US" dirty="0" smtClean="0">
                <a:latin typeface="Gill Sans Ultra Bold" pitchFamily="34" charset="0"/>
              </a:rPr>
              <a:t>3. Les Pays-Bas</a:t>
            </a:r>
            <a:endParaRPr lang="en-CA" dirty="0">
              <a:latin typeface="Gill Sans Ultra Bold" pitchFamily="34" charset="0"/>
            </a:endParaRPr>
          </a:p>
        </p:txBody>
      </p:sp>
      <p:sp>
        <p:nvSpPr>
          <p:cNvPr id="4" name="Rectangle 3"/>
          <p:cNvSpPr/>
          <p:nvPr/>
        </p:nvSpPr>
        <p:spPr>
          <a:xfrm>
            <a:off x="227220" y="1511980"/>
            <a:ext cx="8712968" cy="4985980"/>
          </a:xfrm>
          <a:prstGeom prst="rect">
            <a:avLst/>
          </a:prstGeom>
        </p:spPr>
        <p:txBody>
          <a:bodyPr wrap="square">
            <a:spAutoFit/>
          </a:bodyPr>
          <a:lstStyle/>
          <a:p>
            <a:r>
              <a:rPr lang="fr-FR" sz="1400" b="1" dirty="0" smtClean="0">
                <a:solidFill>
                  <a:srgbClr val="FF0000"/>
                </a:solidFill>
                <a:latin typeface="Arial" pitchFamily="34" charset="0"/>
                <a:cs typeface="Arial" pitchFamily="34" charset="0"/>
              </a:rPr>
              <a:t>Avantages sociaux, libertés, économie</a:t>
            </a:r>
          </a:p>
          <a:p>
            <a:endParaRPr lang="fr-FR" sz="800" dirty="0" smtClean="0">
              <a:latin typeface="Arial" pitchFamily="34" charset="0"/>
              <a:cs typeface="Arial" pitchFamily="34" charset="0"/>
            </a:endParaRPr>
          </a:p>
          <a:p>
            <a:r>
              <a:rPr lang="fr-FR" sz="1400" dirty="0" smtClean="0">
                <a:latin typeface="Arial" pitchFamily="34" charset="0"/>
                <a:cs typeface="Arial" pitchFamily="34" charset="0"/>
              </a:rPr>
              <a:t>Premier des pays d'Europe du Nord, les Pays-Bas atteignent </a:t>
            </a:r>
          </a:p>
          <a:p>
            <a:r>
              <a:rPr lang="fr-FR" sz="1400" dirty="0" smtClean="0">
                <a:latin typeface="Arial" pitchFamily="34" charset="0"/>
                <a:cs typeface="Arial" pitchFamily="34" charset="0"/>
              </a:rPr>
              <a:t>cette année la troisième marche du podium. Comme pour la </a:t>
            </a:r>
          </a:p>
          <a:p>
            <a:r>
              <a:rPr lang="fr-FR" sz="1400" dirty="0" smtClean="0">
                <a:latin typeface="Arial" pitchFamily="34" charset="0"/>
                <a:cs typeface="Arial" pitchFamily="34" charset="0"/>
              </a:rPr>
              <a:t>majorité des pays d'Europe du Nord, les Pays-Bas bénéficient </a:t>
            </a:r>
          </a:p>
          <a:p>
            <a:r>
              <a:rPr lang="fr-FR" sz="1400" dirty="0" smtClean="0">
                <a:latin typeface="Arial" pitchFamily="34" charset="0"/>
                <a:cs typeface="Arial" pitchFamily="34" charset="0"/>
              </a:rPr>
              <a:t>d'avantages sociaux importants et d'un respect strict des libertés </a:t>
            </a:r>
          </a:p>
          <a:p>
            <a:r>
              <a:rPr lang="fr-FR" sz="1400" dirty="0" smtClean="0">
                <a:latin typeface="Arial" pitchFamily="34" charset="0"/>
                <a:cs typeface="Arial" pitchFamily="34" charset="0"/>
              </a:rPr>
              <a:t>individuelles. Son économie solide et son faible niveau de pauvreté </a:t>
            </a:r>
          </a:p>
          <a:p>
            <a:r>
              <a:rPr lang="fr-FR" sz="1400" dirty="0" smtClean="0">
                <a:latin typeface="Arial" pitchFamily="34" charset="0"/>
                <a:cs typeface="Arial" pitchFamily="34" charset="0"/>
              </a:rPr>
              <a:t>expliquent également sa bonne position.</a:t>
            </a:r>
          </a:p>
          <a:p>
            <a:endParaRPr lang="fr-FR" sz="800" dirty="0" smtClean="0">
              <a:latin typeface="Arial" pitchFamily="34" charset="0"/>
              <a:cs typeface="Arial" pitchFamily="34" charset="0"/>
            </a:endParaRPr>
          </a:p>
          <a:p>
            <a:r>
              <a:rPr lang="fr-FR" sz="1400" b="1" dirty="0" smtClean="0">
                <a:solidFill>
                  <a:srgbClr val="FF0000"/>
                </a:solidFill>
                <a:latin typeface="Arial" pitchFamily="34" charset="0"/>
                <a:cs typeface="Arial" pitchFamily="34" charset="0"/>
              </a:rPr>
              <a:t>Des faiblesses ?</a:t>
            </a:r>
            <a:endParaRPr lang="fr-FR" sz="800" b="1" dirty="0" smtClean="0">
              <a:solidFill>
                <a:srgbClr val="FF0000"/>
              </a:solidFill>
              <a:latin typeface="Arial" pitchFamily="34" charset="0"/>
              <a:cs typeface="Arial" pitchFamily="34" charset="0"/>
            </a:endParaRPr>
          </a:p>
          <a:p>
            <a:endParaRPr lang="fr-FR" sz="800" b="1" dirty="0" smtClean="0">
              <a:solidFill>
                <a:srgbClr val="FF0000"/>
              </a:solidFill>
              <a:latin typeface="Arial" pitchFamily="34" charset="0"/>
              <a:cs typeface="Arial" pitchFamily="34" charset="0"/>
            </a:endParaRPr>
          </a:p>
          <a:p>
            <a:r>
              <a:rPr lang="fr-FR" sz="1400" dirty="0" smtClean="0">
                <a:latin typeface="Arial" pitchFamily="34" charset="0"/>
                <a:cs typeface="Arial" pitchFamily="34" charset="0"/>
              </a:rPr>
              <a:t>En revanche, le climat et le coût de la vie peuvent, selon </a:t>
            </a:r>
          </a:p>
          <a:p>
            <a:r>
              <a:rPr lang="fr-FR" sz="1400" dirty="0" smtClean="0">
                <a:latin typeface="Arial" pitchFamily="34" charset="0"/>
                <a:cs typeface="Arial" pitchFamily="34" charset="0"/>
              </a:rPr>
              <a:t>"International living", se révéler dissuasifs.</a:t>
            </a:r>
          </a:p>
          <a:p>
            <a:endParaRPr lang="fr-FR" sz="1400" dirty="0" smtClean="0">
              <a:latin typeface="Arial" pitchFamily="34" charset="0"/>
              <a:cs typeface="Arial" pitchFamily="34" charset="0"/>
            </a:endParaRPr>
          </a:p>
          <a:p>
            <a:r>
              <a:rPr lang="fr-FR" sz="1400" b="1" dirty="0" smtClean="0">
                <a:solidFill>
                  <a:srgbClr val="FF0000"/>
                </a:solidFill>
                <a:latin typeface="Arial" pitchFamily="34" charset="0"/>
                <a:cs typeface="Arial" pitchFamily="34" charset="0"/>
              </a:rPr>
              <a:t>Les notes des Pays-Bas </a:t>
            </a:r>
            <a:endParaRPr lang="fr-FR" sz="800" b="1" dirty="0" smtClean="0">
              <a:solidFill>
                <a:srgbClr val="FF0000"/>
              </a:solidFill>
              <a:latin typeface="Arial" pitchFamily="34" charset="0"/>
              <a:cs typeface="Arial" pitchFamily="34" charset="0"/>
            </a:endParaRPr>
          </a:p>
          <a:p>
            <a:endParaRPr lang="fr-FR" sz="800" b="1" dirty="0" smtClean="0">
              <a:solidFill>
                <a:srgbClr val="FF0000"/>
              </a:solidFill>
              <a:latin typeface="Arial" pitchFamily="34" charset="0"/>
              <a:cs typeface="Arial" pitchFamily="34" charset="0"/>
            </a:endParaRPr>
          </a:p>
          <a:p>
            <a:r>
              <a:rPr lang="fr-FR" sz="1400" dirty="0" smtClean="0"/>
              <a:t>Libertés / Sécurité et risques : 100 / 100</a:t>
            </a:r>
          </a:p>
          <a:p>
            <a:r>
              <a:rPr lang="fr-FR" sz="1400" dirty="0" smtClean="0"/>
              <a:t>Economie : 92 / 100</a:t>
            </a:r>
          </a:p>
          <a:p>
            <a:r>
              <a:rPr lang="fr-FR" sz="1400" dirty="0" smtClean="0"/>
              <a:t>Santé : 89 / 100</a:t>
            </a:r>
          </a:p>
          <a:p>
            <a:r>
              <a:rPr lang="fr-FR" sz="1400" dirty="0" smtClean="0"/>
              <a:t>Infrastructures / Environnement : 85 / 100</a:t>
            </a:r>
          </a:p>
          <a:p>
            <a:r>
              <a:rPr lang="fr-FR" sz="1400" dirty="0" smtClean="0"/>
              <a:t>Culture et Loisirs : 83 / 100</a:t>
            </a:r>
          </a:p>
          <a:p>
            <a:r>
              <a:rPr lang="fr-FR" sz="1400" dirty="0" smtClean="0"/>
              <a:t>Climat : 81 / 100</a:t>
            </a:r>
          </a:p>
          <a:p>
            <a:r>
              <a:rPr lang="fr-FR" sz="1400" dirty="0" smtClean="0"/>
              <a:t>Coût de la vie : 63 / 100</a:t>
            </a:r>
          </a:p>
          <a:p>
            <a:r>
              <a:rPr lang="fr-FR" sz="1400" b="1" dirty="0" smtClean="0">
                <a:solidFill>
                  <a:srgbClr val="FF0000"/>
                </a:solidFill>
              </a:rPr>
              <a:t>Note globale : </a:t>
            </a:r>
            <a:r>
              <a:rPr lang="fr-FR" sz="1400" dirty="0" smtClean="0"/>
              <a:t>85 / 100</a:t>
            </a:r>
            <a:endParaRPr lang="en-CA"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28575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783" y="1268760"/>
            <a:ext cx="3182381" cy="135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5-Point Star 5"/>
          <p:cNvSpPr/>
          <p:nvPr/>
        </p:nvSpPr>
        <p:spPr>
          <a:xfrm>
            <a:off x="2328111" y="6055348"/>
            <a:ext cx="324036" cy="290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3493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17984"/>
            <a:ext cx="8229600" cy="1066800"/>
          </a:xfrm>
        </p:spPr>
        <p:txBody>
          <a:bodyPr/>
          <a:lstStyle/>
          <a:p>
            <a:r>
              <a:rPr lang="fr-FR" dirty="0" smtClean="0">
                <a:latin typeface="Gill Sans Ultra Bold" pitchFamily="34" charset="0"/>
              </a:rPr>
              <a:t>4. La Nouvelle-Zélande</a:t>
            </a:r>
            <a:endParaRPr lang="fr-FR" dirty="0">
              <a:latin typeface="Gill Sans Ultra Bold" pitchFamily="34" charset="0"/>
            </a:endParaRPr>
          </a:p>
        </p:txBody>
      </p:sp>
      <p:sp>
        <p:nvSpPr>
          <p:cNvPr id="4" name="Rectangle 3"/>
          <p:cNvSpPr/>
          <p:nvPr/>
        </p:nvSpPr>
        <p:spPr>
          <a:xfrm>
            <a:off x="300577" y="1268760"/>
            <a:ext cx="6192688" cy="5539978"/>
          </a:xfrm>
          <a:prstGeom prst="rect">
            <a:avLst/>
          </a:prstGeom>
        </p:spPr>
        <p:txBody>
          <a:bodyPr wrap="square">
            <a:spAutoFit/>
          </a:bodyPr>
          <a:lstStyle/>
          <a:p>
            <a:r>
              <a:rPr lang="fr-FR" sz="1400" b="1" dirty="0" smtClean="0">
                <a:solidFill>
                  <a:srgbClr val="FF0000"/>
                </a:solidFill>
                <a:latin typeface="Arial" pitchFamily="34" charset="0"/>
                <a:cs typeface="Arial" pitchFamily="34" charset="0"/>
              </a:rPr>
              <a:t>Atout beauté</a:t>
            </a:r>
          </a:p>
          <a:p>
            <a:endParaRPr lang="fr-FR" sz="800" dirty="0" smtClean="0">
              <a:latin typeface="Arial" pitchFamily="34" charset="0"/>
              <a:cs typeface="Arial" pitchFamily="34" charset="0"/>
            </a:endParaRPr>
          </a:p>
          <a:p>
            <a:r>
              <a:rPr lang="fr-FR" sz="1400" dirty="0" smtClean="0">
                <a:latin typeface="Arial" pitchFamily="34" charset="0"/>
                <a:cs typeface="Arial" pitchFamily="34" charset="0"/>
              </a:rPr>
              <a:t>Une fois n'est pas coutume, la Nouvelle-Zélande est avant </a:t>
            </a:r>
          </a:p>
          <a:p>
            <a:r>
              <a:rPr lang="fr-FR" sz="1400" dirty="0" smtClean="0">
                <a:latin typeface="Arial" pitchFamily="34" charset="0"/>
                <a:cs typeface="Arial" pitchFamily="34" charset="0"/>
              </a:rPr>
              <a:t>tout récompensée pour la beauté de ses paysages. S'y ajoutent </a:t>
            </a:r>
          </a:p>
          <a:p>
            <a:r>
              <a:rPr lang="fr-FR" sz="1400" dirty="0" smtClean="0">
                <a:latin typeface="Arial" pitchFamily="34" charset="0"/>
                <a:cs typeface="Arial" pitchFamily="34" charset="0"/>
              </a:rPr>
              <a:t>des villes dynamiques, "un esprit de communauté enviable", </a:t>
            </a:r>
          </a:p>
          <a:p>
            <a:r>
              <a:rPr lang="fr-FR" sz="1400" dirty="0" smtClean="0">
                <a:latin typeface="Arial" pitchFamily="34" charset="0"/>
                <a:cs typeface="Arial" pitchFamily="34" charset="0"/>
              </a:rPr>
              <a:t>des niveaux élevés de protection sociale et d'éducation, etc. </a:t>
            </a:r>
          </a:p>
          <a:p>
            <a:r>
              <a:rPr lang="fr-FR" sz="1400" dirty="0" smtClean="0">
                <a:latin typeface="Arial" pitchFamily="34" charset="0"/>
                <a:cs typeface="Arial" pitchFamily="34" charset="0"/>
              </a:rPr>
              <a:t>"International Living" insiste également sur les importantes </a:t>
            </a:r>
          </a:p>
          <a:p>
            <a:r>
              <a:rPr lang="fr-FR" sz="1400" dirty="0" smtClean="0">
                <a:latin typeface="Arial" pitchFamily="34" charset="0"/>
                <a:cs typeface="Arial" pitchFamily="34" charset="0"/>
              </a:rPr>
              <a:t>opportunités immobilières qu'offre le pays : "Vous pouvez </a:t>
            </a:r>
          </a:p>
          <a:p>
            <a:r>
              <a:rPr lang="fr-FR" sz="1400" dirty="0" smtClean="0">
                <a:latin typeface="Arial" pitchFamily="34" charset="0"/>
                <a:cs typeface="Arial" pitchFamily="34" charset="0"/>
              </a:rPr>
              <a:t>trouver des maisons pour moins de 50 000 dollars".</a:t>
            </a:r>
          </a:p>
          <a:p>
            <a:endParaRPr lang="fr-FR" sz="800" dirty="0" smtClean="0">
              <a:latin typeface="Arial" pitchFamily="34" charset="0"/>
              <a:cs typeface="Arial" pitchFamily="34" charset="0"/>
            </a:endParaRPr>
          </a:p>
          <a:p>
            <a:r>
              <a:rPr lang="fr-FR" sz="1400" b="1" dirty="0" smtClean="0">
                <a:solidFill>
                  <a:srgbClr val="FF0000"/>
                </a:solidFill>
                <a:latin typeface="Arial" pitchFamily="34" charset="0"/>
                <a:cs typeface="Arial" pitchFamily="34" charset="0"/>
              </a:rPr>
              <a:t>Oui mais...</a:t>
            </a:r>
          </a:p>
          <a:p>
            <a:endParaRPr lang="fr-FR" sz="800" dirty="0" smtClean="0">
              <a:latin typeface="Arial" pitchFamily="34" charset="0"/>
              <a:cs typeface="Arial" pitchFamily="34" charset="0"/>
            </a:endParaRPr>
          </a:p>
          <a:p>
            <a:r>
              <a:rPr lang="fr-FR" sz="1400" dirty="0" smtClean="0">
                <a:latin typeface="Arial" pitchFamily="34" charset="0"/>
                <a:cs typeface="Arial" pitchFamily="34" charset="0"/>
              </a:rPr>
              <a:t>La seule limite que souligne le rapport de l'organisation est la </a:t>
            </a:r>
          </a:p>
          <a:p>
            <a:r>
              <a:rPr lang="fr-FR" sz="1400" dirty="0" smtClean="0">
                <a:latin typeface="Arial" pitchFamily="34" charset="0"/>
                <a:cs typeface="Arial" pitchFamily="34" charset="0"/>
              </a:rPr>
              <a:t>difficulté, pour les étrangers, d'obtenir une carte de résident. </a:t>
            </a:r>
          </a:p>
          <a:p>
            <a:r>
              <a:rPr lang="fr-FR" sz="1400" dirty="0" smtClean="0">
                <a:latin typeface="Arial" pitchFamily="34" charset="0"/>
                <a:cs typeface="Arial" pitchFamily="34" charset="0"/>
              </a:rPr>
              <a:t>Car le pays opère une sélection drastique de ses nouveaux </a:t>
            </a:r>
          </a:p>
          <a:p>
            <a:r>
              <a:rPr lang="fr-FR" sz="1400" dirty="0" smtClean="0">
                <a:latin typeface="Arial" pitchFamily="34" charset="0"/>
                <a:cs typeface="Arial" pitchFamily="34" charset="0"/>
              </a:rPr>
              <a:t>arrivants : ils doivent être jeunes et diplômés.</a:t>
            </a:r>
          </a:p>
          <a:p>
            <a:endParaRPr lang="fr-FR" sz="800" dirty="0" smtClean="0">
              <a:latin typeface="Arial" pitchFamily="34" charset="0"/>
              <a:cs typeface="Arial" pitchFamily="34" charset="0"/>
            </a:endParaRPr>
          </a:p>
          <a:p>
            <a:r>
              <a:rPr lang="fr-FR" sz="1400" b="1" dirty="0" smtClean="0">
                <a:solidFill>
                  <a:srgbClr val="FF0000"/>
                </a:solidFill>
                <a:latin typeface="Arial" pitchFamily="34" charset="0"/>
                <a:cs typeface="Arial" pitchFamily="34" charset="0"/>
              </a:rPr>
              <a:t>Les notes de la Nouvelle-Zélande: </a:t>
            </a:r>
          </a:p>
          <a:p>
            <a:endParaRPr lang="fr-FR" sz="800" dirty="0" smtClean="0"/>
          </a:p>
          <a:p>
            <a:r>
              <a:rPr lang="fr-FR" sz="1400" dirty="0" smtClean="0"/>
              <a:t>Libertés / Sécurité et risques : 100 / 100</a:t>
            </a:r>
          </a:p>
          <a:p>
            <a:r>
              <a:rPr lang="fr-FR" sz="1400" dirty="0" smtClean="0"/>
              <a:t>Santé / Environnement : 90 / 100</a:t>
            </a:r>
          </a:p>
          <a:p>
            <a:r>
              <a:rPr lang="fr-FR" sz="1400" dirty="0" smtClean="0"/>
              <a:t>Culture et Loisirs : 85 / 100</a:t>
            </a:r>
          </a:p>
          <a:p>
            <a:r>
              <a:rPr lang="fr-FR" sz="1400" dirty="0" smtClean="0"/>
              <a:t>Economie : 84 / 100</a:t>
            </a:r>
          </a:p>
          <a:p>
            <a:r>
              <a:rPr lang="fr-FR" sz="1400" dirty="0" smtClean="0"/>
              <a:t>Infrastructures : 76 / 100</a:t>
            </a:r>
          </a:p>
          <a:p>
            <a:r>
              <a:rPr lang="fr-FR" sz="1400" dirty="0" smtClean="0"/>
              <a:t>Climat : 72 / 100</a:t>
            </a:r>
          </a:p>
          <a:p>
            <a:r>
              <a:rPr lang="fr-FR" sz="1400" dirty="0" smtClean="0"/>
              <a:t>Coût de la vie : 71 / 100</a:t>
            </a:r>
          </a:p>
          <a:p>
            <a:r>
              <a:rPr lang="fr-FR" sz="1400" b="1" dirty="0" smtClean="0">
                <a:solidFill>
                  <a:srgbClr val="FF0000"/>
                </a:solidFill>
              </a:rPr>
              <a:t>Note globale :</a:t>
            </a:r>
            <a:r>
              <a:rPr lang="fr-FR" sz="1400" b="1" dirty="0" smtClean="0"/>
              <a:t> </a:t>
            </a:r>
            <a:r>
              <a:rPr lang="fr-FR" sz="1400" dirty="0" smtClean="0"/>
              <a:t>84 / 100</a:t>
            </a:r>
            <a:endParaRPr lang="en-CA"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856" y="1412776"/>
            <a:ext cx="25202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821790"/>
            <a:ext cx="307234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821790"/>
            <a:ext cx="2000623" cy="124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2483768" y="6378404"/>
            <a:ext cx="324036" cy="290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9791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066800"/>
          </a:xfrm>
        </p:spPr>
        <p:txBody>
          <a:bodyPr/>
          <a:lstStyle/>
          <a:p>
            <a:r>
              <a:rPr lang="en-US" dirty="0" smtClean="0">
                <a:latin typeface="Gill Sans Ultra Bold" pitchFamily="34" charset="0"/>
              </a:rPr>
              <a:t>5. Les </a:t>
            </a:r>
            <a:r>
              <a:rPr lang="en-US" dirty="0" err="1">
                <a:latin typeface="Gill Sans Ultra Bold" pitchFamily="34" charset="0"/>
              </a:rPr>
              <a:t>É</a:t>
            </a:r>
            <a:r>
              <a:rPr lang="en-US" dirty="0" err="1" smtClean="0">
                <a:latin typeface="Gill Sans Ultra Bold" pitchFamily="34" charset="0"/>
              </a:rPr>
              <a:t>tats-Unis</a:t>
            </a:r>
            <a:endParaRPr lang="en-CA" dirty="0">
              <a:latin typeface="Gill Sans Ultra Bold" pitchFamily="34" charset="0"/>
            </a:endParaRPr>
          </a:p>
        </p:txBody>
      </p:sp>
      <p:sp>
        <p:nvSpPr>
          <p:cNvPr id="4" name="Rectangle 3"/>
          <p:cNvSpPr/>
          <p:nvPr/>
        </p:nvSpPr>
        <p:spPr>
          <a:xfrm>
            <a:off x="124552" y="1340768"/>
            <a:ext cx="8928992" cy="5478423"/>
          </a:xfrm>
          <a:prstGeom prst="rect">
            <a:avLst/>
          </a:prstGeom>
        </p:spPr>
        <p:txBody>
          <a:bodyPr wrap="square">
            <a:spAutoFit/>
          </a:bodyPr>
          <a:lstStyle/>
          <a:p>
            <a:r>
              <a:rPr lang="fr-FR" sz="1400" b="1" i="0" dirty="0" smtClean="0">
                <a:solidFill>
                  <a:srgbClr val="CC3300"/>
                </a:solidFill>
                <a:effectLst/>
                <a:latin typeface="Arial"/>
              </a:rPr>
              <a:t>Douce reprise</a:t>
            </a:r>
            <a:br>
              <a:rPr lang="fr-FR" sz="1400" b="1" i="0" dirty="0" smtClean="0">
                <a:solidFill>
                  <a:srgbClr val="CC3300"/>
                </a:solidFill>
                <a:effectLst/>
                <a:latin typeface="Arial"/>
              </a:rPr>
            </a:br>
            <a:endParaRPr lang="fr-FR" sz="1400" b="1" i="0" dirty="0" smtClean="0">
              <a:solidFill>
                <a:srgbClr val="CC3300"/>
              </a:solidFill>
              <a:effectLst/>
              <a:latin typeface="Arial"/>
            </a:endParaRPr>
          </a:p>
          <a:p>
            <a:r>
              <a:rPr lang="fr-FR" sz="1400" b="0" i="0" dirty="0" smtClean="0">
                <a:solidFill>
                  <a:srgbClr val="333333"/>
                </a:solidFill>
                <a:effectLst/>
                <a:latin typeface="Arial"/>
              </a:rPr>
              <a:t>Alors que les Etats-Unis, d'habitude dans les premières places du </a:t>
            </a:r>
          </a:p>
          <a:p>
            <a:r>
              <a:rPr lang="fr-FR" sz="1400" b="0" i="0" dirty="0" smtClean="0">
                <a:solidFill>
                  <a:srgbClr val="333333"/>
                </a:solidFill>
                <a:effectLst/>
                <a:latin typeface="Arial"/>
              </a:rPr>
              <a:t>classement, étaient descendus en septième position l’année dernière, ils </a:t>
            </a:r>
          </a:p>
          <a:p>
            <a:r>
              <a:rPr lang="fr-FR" sz="1400" b="0" i="0" dirty="0" smtClean="0">
                <a:solidFill>
                  <a:srgbClr val="333333"/>
                </a:solidFill>
                <a:effectLst/>
                <a:latin typeface="Arial"/>
              </a:rPr>
              <a:t>retrouvent cette année une cinquième place.</a:t>
            </a:r>
          </a:p>
          <a:p>
            <a:r>
              <a:rPr lang="fr-FR" sz="1400" b="1" i="0" dirty="0" smtClean="0">
                <a:solidFill>
                  <a:srgbClr val="CC3300"/>
                </a:solidFill>
                <a:effectLst/>
                <a:latin typeface="Arial"/>
              </a:rPr>
              <a:t/>
            </a:r>
            <a:br>
              <a:rPr lang="fr-FR" sz="1400" b="1" i="0" dirty="0" smtClean="0">
                <a:solidFill>
                  <a:srgbClr val="CC3300"/>
                </a:solidFill>
                <a:effectLst/>
                <a:latin typeface="Arial"/>
              </a:rPr>
            </a:br>
            <a:r>
              <a:rPr lang="fr-FR" sz="1400" b="1" i="0" dirty="0" smtClean="0">
                <a:solidFill>
                  <a:srgbClr val="CC3300"/>
                </a:solidFill>
                <a:effectLst/>
                <a:latin typeface="Arial"/>
              </a:rPr>
              <a:t>Difficile à battre</a:t>
            </a:r>
          </a:p>
          <a:p>
            <a:r>
              <a:rPr lang="fr-FR" sz="1400" b="0" i="0" dirty="0" smtClean="0">
                <a:solidFill>
                  <a:srgbClr val="333333"/>
                </a:solidFill>
                <a:effectLst/>
                <a:latin typeface="Arial"/>
              </a:rPr>
              <a:t>Seul pays du Top 10 à ne pas avoir une note de 100 / 100 concernant</a:t>
            </a:r>
          </a:p>
          <a:p>
            <a:r>
              <a:rPr lang="fr-FR" sz="1400" b="0" i="0" dirty="0" smtClean="0">
                <a:solidFill>
                  <a:srgbClr val="333333"/>
                </a:solidFill>
                <a:effectLst/>
                <a:latin typeface="Arial"/>
              </a:rPr>
              <a:t> les libertés individuelles, les Etats-Unis sont en plus empêtrés dans la</a:t>
            </a:r>
          </a:p>
          <a:p>
            <a:r>
              <a:rPr lang="fr-FR" sz="1400" b="0" i="0" dirty="0" smtClean="0">
                <a:solidFill>
                  <a:srgbClr val="333333"/>
                </a:solidFill>
                <a:effectLst/>
                <a:latin typeface="Arial"/>
              </a:rPr>
              <a:t>guerre en Irak et la lutte contre le terrorisme, leur dollar est faible et</a:t>
            </a:r>
          </a:p>
          <a:p>
            <a:r>
              <a:rPr lang="fr-FR" sz="1400" b="0" i="0" dirty="0" smtClean="0">
                <a:solidFill>
                  <a:srgbClr val="333333"/>
                </a:solidFill>
                <a:effectLst/>
                <a:latin typeface="Arial"/>
              </a:rPr>
              <a:t>leurs investissements incertains... Mais la première puissance </a:t>
            </a:r>
          </a:p>
          <a:p>
            <a:r>
              <a:rPr lang="fr-FR" sz="1400" b="0" i="0" dirty="0" smtClean="0">
                <a:solidFill>
                  <a:srgbClr val="333333"/>
                </a:solidFill>
                <a:effectLst/>
                <a:latin typeface="Arial"/>
              </a:rPr>
              <a:t>économique du monde reste difficile à déclasser. Les Etats-Unis </a:t>
            </a:r>
          </a:p>
          <a:p>
            <a:r>
              <a:rPr lang="fr-FR" sz="1400" b="0" i="0" dirty="0" smtClean="0">
                <a:solidFill>
                  <a:srgbClr val="333333"/>
                </a:solidFill>
                <a:effectLst/>
                <a:latin typeface="Arial"/>
              </a:rPr>
              <a:t>continuent d'être, selon "International Living", "un lieu confortable, sûr,</a:t>
            </a:r>
          </a:p>
          <a:p>
            <a:r>
              <a:rPr lang="fr-FR" sz="1400" b="0" i="0" dirty="0" smtClean="0">
                <a:solidFill>
                  <a:srgbClr val="333333"/>
                </a:solidFill>
                <a:effectLst/>
                <a:latin typeface="Arial"/>
              </a:rPr>
              <a:t>et même bon marché. </a:t>
            </a:r>
            <a:r>
              <a:rPr lang="fr-FR" sz="1400" dirty="0" smtClean="0"/>
              <a:t/>
            </a:r>
            <a:br>
              <a:rPr lang="fr-FR" sz="1400" dirty="0" smtClean="0"/>
            </a:br>
            <a:r>
              <a:rPr lang="fr-FR" sz="1400" b="1" i="0" dirty="0" smtClean="0">
                <a:solidFill>
                  <a:srgbClr val="CC3300"/>
                </a:solidFill>
                <a:effectLst/>
                <a:latin typeface="Arial"/>
              </a:rPr>
              <a:t/>
            </a:r>
            <a:br>
              <a:rPr lang="fr-FR" sz="1400" b="1" i="0" dirty="0" smtClean="0">
                <a:solidFill>
                  <a:srgbClr val="CC3300"/>
                </a:solidFill>
                <a:effectLst/>
                <a:latin typeface="Arial"/>
              </a:rPr>
            </a:br>
            <a:r>
              <a:rPr lang="fr-FR" sz="1400" b="1" i="0" dirty="0" smtClean="0">
                <a:solidFill>
                  <a:srgbClr val="CC3300"/>
                </a:solidFill>
                <a:effectLst/>
                <a:latin typeface="Arial"/>
              </a:rPr>
              <a:t>Les notes des Etats-Unis</a:t>
            </a:r>
            <a:br>
              <a:rPr lang="fr-FR" sz="1400" b="1" i="0" dirty="0" smtClean="0">
                <a:solidFill>
                  <a:srgbClr val="CC3300"/>
                </a:solidFill>
                <a:effectLst/>
                <a:latin typeface="Arial"/>
              </a:rPr>
            </a:br>
            <a:endParaRPr lang="fr-FR" sz="1400" b="1" i="0" dirty="0" smtClean="0">
              <a:solidFill>
                <a:srgbClr val="CC3300"/>
              </a:solidFill>
              <a:effectLst/>
              <a:latin typeface="Arial"/>
            </a:endParaRPr>
          </a:p>
          <a:p>
            <a:r>
              <a:rPr lang="fr-FR" sz="1400" b="1" i="0" dirty="0" smtClean="0">
                <a:solidFill>
                  <a:srgbClr val="333333"/>
                </a:solidFill>
                <a:effectLst/>
                <a:latin typeface="Verdana"/>
              </a:rPr>
              <a:t>Sécurité et risques : </a:t>
            </a:r>
            <a:r>
              <a:rPr lang="fr-FR" sz="1400" b="0" i="0" dirty="0" smtClean="0">
                <a:solidFill>
                  <a:srgbClr val="333333"/>
                </a:solidFill>
                <a:effectLst/>
                <a:latin typeface="Verdana"/>
              </a:rPr>
              <a:t>100 / 100</a:t>
            </a:r>
            <a:br>
              <a:rPr lang="fr-FR" sz="1400" b="0" i="0" dirty="0" smtClean="0">
                <a:solidFill>
                  <a:srgbClr val="333333"/>
                </a:solidFill>
                <a:effectLst/>
                <a:latin typeface="Verdana"/>
              </a:rPr>
            </a:br>
            <a:r>
              <a:rPr lang="fr-FR" sz="1400" b="1" i="0" dirty="0" smtClean="0">
                <a:solidFill>
                  <a:srgbClr val="333333"/>
                </a:solidFill>
                <a:effectLst/>
                <a:latin typeface="Verdana"/>
              </a:rPr>
              <a:t>Libertés : </a:t>
            </a:r>
            <a:r>
              <a:rPr lang="fr-FR" sz="1400" b="0" i="0" dirty="0" smtClean="0">
                <a:solidFill>
                  <a:srgbClr val="333333"/>
                </a:solidFill>
                <a:effectLst/>
                <a:latin typeface="Verdana"/>
              </a:rPr>
              <a:t>92 / 100</a:t>
            </a:r>
          </a:p>
          <a:p>
            <a:r>
              <a:rPr lang="fr-FR" sz="1400" b="1" i="0" dirty="0" smtClean="0">
                <a:solidFill>
                  <a:srgbClr val="333333"/>
                </a:solidFill>
                <a:effectLst/>
                <a:latin typeface="Verdana"/>
              </a:rPr>
              <a:t>Economie</a:t>
            </a:r>
            <a:r>
              <a:rPr lang="fr-FR" sz="1400" b="0" i="0" dirty="0" smtClean="0">
                <a:solidFill>
                  <a:srgbClr val="333333"/>
                </a:solidFill>
                <a:effectLst/>
                <a:latin typeface="Verdana"/>
              </a:rPr>
              <a:t> : 90 / 100</a:t>
            </a:r>
          </a:p>
          <a:p>
            <a:r>
              <a:rPr lang="fr-FR" sz="1400" b="1" i="0" dirty="0" smtClean="0">
                <a:solidFill>
                  <a:srgbClr val="333333"/>
                </a:solidFill>
                <a:effectLst/>
                <a:latin typeface="Verdana"/>
              </a:rPr>
              <a:t>Infrastructures</a:t>
            </a:r>
            <a:r>
              <a:rPr lang="fr-FR" sz="1400" b="0" i="0" dirty="0" smtClean="0">
                <a:solidFill>
                  <a:srgbClr val="333333"/>
                </a:solidFill>
                <a:effectLst/>
                <a:latin typeface="Verdana"/>
              </a:rPr>
              <a:t> : 86 / 100</a:t>
            </a:r>
          </a:p>
          <a:p>
            <a:r>
              <a:rPr lang="fr-FR" sz="1400" b="1" i="0" dirty="0" smtClean="0">
                <a:solidFill>
                  <a:srgbClr val="333333"/>
                </a:solidFill>
                <a:effectLst/>
                <a:latin typeface="Verdana"/>
              </a:rPr>
              <a:t>Santé / Climat : </a:t>
            </a:r>
            <a:r>
              <a:rPr lang="fr-FR" sz="1400" b="0" i="0" dirty="0" smtClean="0">
                <a:solidFill>
                  <a:srgbClr val="333333"/>
                </a:solidFill>
                <a:effectLst/>
                <a:latin typeface="Verdana"/>
              </a:rPr>
              <a:t>85 / 100</a:t>
            </a:r>
          </a:p>
          <a:p>
            <a:r>
              <a:rPr lang="fr-FR" sz="1400" b="1" i="0" dirty="0" smtClean="0">
                <a:solidFill>
                  <a:srgbClr val="333333"/>
                </a:solidFill>
                <a:effectLst/>
                <a:latin typeface="Verdana"/>
              </a:rPr>
              <a:t>Culture et loisirs :</a:t>
            </a:r>
            <a:r>
              <a:rPr lang="fr-FR" sz="1400" b="0" i="0" dirty="0" smtClean="0">
                <a:solidFill>
                  <a:srgbClr val="333333"/>
                </a:solidFill>
                <a:effectLst/>
                <a:latin typeface="Verdana"/>
              </a:rPr>
              <a:t> 79 / 100</a:t>
            </a:r>
          </a:p>
          <a:p>
            <a:r>
              <a:rPr lang="fr-FR" sz="1400" b="1" i="0" dirty="0" smtClean="0">
                <a:solidFill>
                  <a:srgbClr val="333333"/>
                </a:solidFill>
                <a:effectLst/>
                <a:latin typeface="Verdana"/>
              </a:rPr>
              <a:t>Coût de la vie : </a:t>
            </a:r>
            <a:r>
              <a:rPr lang="fr-FR" sz="1400" b="0" i="0" dirty="0" smtClean="0">
                <a:solidFill>
                  <a:srgbClr val="333333"/>
                </a:solidFill>
                <a:effectLst/>
                <a:latin typeface="Verdana"/>
              </a:rPr>
              <a:t>72 / 100</a:t>
            </a:r>
            <a:br>
              <a:rPr lang="fr-FR" sz="1400" b="0" i="0" dirty="0" smtClean="0">
                <a:solidFill>
                  <a:srgbClr val="333333"/>
                </a:solidFill>
                <a:effectLst/>
                <a:latin typeface="Verdana"/>
              </a:rPr>
            </a:br>
            <a:r>
              <a:rPr lang="fr-FR" sz="1400" b="1" i="0" dirty="0" smtClean="0">
                <a:solidFill>
                  <a:srgbClr val="FF0000"/>
                </a:solidFill>
                <a:effectLst/>
                <a:latin typeface="Verdana"/>
              </a:rPr>
              <a:t>Note globale : </a:t>
            </a:r>
            <a:r>
              <a:rPr lang="fr-FR" sz="1400" b="0" i="0" dirty="0" smtClean="0">
                <a:solidFill>
                  <a:srgbClr val="333333"/>
                </a:solidFill>
                <a:effectLst/>
                <a:latin typeface="Verdana"/>
              </a:rPr>
              <a:t>84 / 100</a:t>
            </a:r>
            <a:endParaRPr lang="fr-FR" sz="1400" b="0" i="0" dirty="0">
              <a:solidFill>
                <a:srgbClr val="333333"/>
              </a:solidFill>
              <a:effectLst/>
              <a:latin typeface="Verdan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776784"/>
            <a:ext cx="2857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900" y="4526186"/>
            <a:ext cx="2664296" cy="19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360" y="4682335"/>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2537774" y="6489142"/>
            <a:ext cx="324036" cy="290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734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24" y="764704"/>
            <a:ext cx="8229600" cy="1066800"/>
          </a:xfrm>
        </p:spPr>
        <p:txBody>
          <a:bodyPr/>
          <a:lstStyle/>
          <a:p>
            <a:r>
              <a:rPr lang="fr-FR" b="1" dirty="0" smtClean="0"/>
              <a:t>Autres pays du Top 10?</a:t>
            </a:r>
            <a:endParaRPr lang="fr-FR"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582322"/>
            <a:ext cx="159736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fr-FR" dirty="0" smtClean="0"/>
              <a:t>#6 – la Suisse</a:t>
            </a:r>
          </a:p>
          <a:p>
            <a:r>
              <a:rPr lang="fr-FR" dirty="0" smtClean="0"/>
              <a:t>#7 – le Danemark</a:t>
            </a:r>
          </a:p>
          <a:p>
            <a:r>
              <a:rPr lang="fr-FR" dirty="0" smtClean="0"/>
              <a:t>#8 – l’Italie</a:t>
            </a:r>
          </a:p>
          <a:p>
            <a:r>
              <a:rPr lang="fr-FR" dirty="0" smtClean="0"/>
              <a:t>#9 – le Luxembourg</a:t>
            </a:r>
          </a:p>
          <a:p>
            <a:r>
              <a:rPr lang="fr-FR" dirty="0" smtClean="0"/>
              <a:t>#10 – l’Argentine</a:t>
            </a:r>
          </a:p>
          <a:p>
            <a:pPr marL="109728" indent="0">
              <a:buNone/>
            </a:pPr>
            <a:endParaRPr lang="fr-FR" dirty="0" smtClean="0"/>
          </a:p>
          <a:p>
            <a:r>
              <a:rPr lang="fr-FR" dirty="0" smtClean="0"/>
              <a:t>Où en est le Canada???</a:t>
            </a:r>
          </a:p>
          <a:p>
            <a:r>
              <a:rPr lang="fr-FR" dirty="0" smtClean="0"/>
              <a:t>Autres organisations qui évaluent la qualité de vie d’un pays?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177" y="764704"/>
            <a:ext cx="222024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419872" y="2204864"/>
            <a:ext cx="2520280"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47897" y="4437112"/>
            <a:ext cx="2984343" cy="576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49793"/>
            <a:ext cx="1572766" cy="188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4902365"/>
            <a:ext cx="1146423" cy="65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2987824" y="3475536"/>
            <a:ext cx="136815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0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08" y="548680"/>
            <a:ext cx="8229600" cy="1066800"/>
          </a:xfrm>
        </p:spPr>
        <p:txBody>
          <a:bodyPr/>
          <a:lstStyle/>
          <a:p>
            <a:r>
              <a:rPr lang="en-US" dirty="0" err="1" smtClean="0">
                <a:latin typeface="Gill Sans Ultra Bold" pitchFamily="34" charset="0"/>
              </a:rPr>
              <a:t>Autres</a:t>
            </a:r>
            <a:r>
              <a:rPr lang="en-US" dirty="0" smtClean="0">
                <a:latin typeface="Gill Sans Ultra Bold" pitchFamily="34" charset="0"/>
              </a:rPr>
              <a:t> </a:t>
            </a:r>
            <a:r>
              <a:rPr lang="en-US" dirty="0" err="1" smtClean="0">
                <a:latin typeface="Gill Sans Ultra Bold" pitchFamily="34" charset="0"/>
              </a:rPr>
              <a:t>indicateurs</a:t>
            </a:r>
            <a:r>
              <a:rPr lang="en-US" dirty="0" smtClean="0">
                <a:latin typeface="Gill Sans Ultra Bold" pitchFamily="34" charset="0"/>
              </a:rPr>
              <a:t>?</a:t>
            </a:r>
            <a:endParaRPr lang="en-CA" dirty="0">
              <a:latin typeface="Gill Sans Ultra Bold" pitchFamily="34" charset="0"/>
            </a:endParaRPr>
          </a:p>
        </p:txBody>
      </p:sp>
      <p:sp>
        <p:nvSpPr>
          <p:cNvPr id="4" name="Rectangle 3"/>
          <p:cNvSpPr/>
          <p:nvPr/>
        </p:nvSpPr>
        <p:spPr>
          <a:xfrm>
            <a:off x="430902" y="5301208"/>
            <a:ext cx="8208912" cy="1200329"/>
          </a:xfrm>
          <a:prstGeom prst="rect">
            <a:avLst/>
          </a:prstGeom>
        </p:spPr>
        <p:txBody>
          <a:bodyPr wrap="square">
            <a:spAutoFit/>
          </a:bodyPr>
          <a:lstStyle/>
          <a:p>
            <a:r>
              <a:rPr lang="fr-FR" dirty="0"/>
              <a:t>Dans le dernier classement </a:t>
            </a:r>
            <a:r>
              <a:rPr lang="fr-FR" i="1" dirty="0"/>
              <a:t>Indicateur du vivre mieux</a:t>
            </a:r>
            <a:r>
              <a:rPr lang="fr-FR" dirty="0"/>
              <a:t> de l’OCDE, le Canada parvient à se classer au </a:t>
            </a:r>
            <a:r>
              <a:rPr lang="fr-FR" b="1" i="1" dirty="0"/>
              <a:t>cinquième rang </a:t>
            </a:r>
            <a:r>
              <a:rPr lang="fr-FR" dirty="0"/>
              <a:t>des pays, tout juste derrière l'Australie, la Norvège, la Suède et le Danemark, en ce qui concerne la qualité de vie.</a:t>
            </a:r>
            <a:endParaRPr lang="en-CA" dirty="0"/>
          </a:p>
        </p:txBody>
      </p:sp>
      <p:sp>
        <p:nvSpPr>
          <p:cNvPr id="6" name="Rectangle 5"/>
          <p:cNvSpPr/>
          <p:nvPr/>
        </p:nvSpPr>
        <p:spPr>
          <a:xfrm>
            <a:off x="328897" y="3645024"/>
            <a:ext cx="8031895" cy="1569660"/>
          </a:xfrm>
          <a:prstGeom prst="rect">
            <a:avLst/>
          </a:prstGeom>
        </p:spPr>
        <p:txBody>
          <a:bodyPr wrap="square">
            <a:spAutoFit/>
          </a:bodyPr>
          <a:lstStyle/>
          <a:p>
            <a:r>
              <a:rPr lang="fr-FR" sz="1600" dirty="0"/>
              <a:t>L’Indice permet aux citoyens de comparer le bien-être au sein de </a:t>
            </a:r>
            <a:r>
              <a:rPr lang="fr-FR" sz="1600" b="1" dirty="0"/>
              <a:t>34 pays</a:t>
            </a:r>
            <a:r>
              <a:rPr lang="fr-FR" sz="1600" dirty="0"/>
              <a:t> sur la base de </a:t>
            </a:r>
            <a:r>
              <a:rPr lang="fr-FR" sz="1600" b="1" dirty="0"/>
              <a:t>11 critères</a:t>
            </a:r>
            <a:r>
              <a:rPr lang="fr-FR" sz="1600" dirty="0"/>
              <a:t> que l’OCDE a identifiés comme essentiels, en ce qui concerne les conditions matérielles d’existence et la qualité de vie : </a:t>
            </a:r>
            <a:r>
              <a:rPr lang="fr-FR" sz="1600" b="1" dirty="0"/>
              <a:t>logement, revenu, travail, communauté, éducation, environnement, gouvernance, santé, satisfaction à l’égard de l’existence, sécurité, équilibre entre vie professionnelle et vie familiale.</a:t>
            </a:r>
            <a:endParaRPr lang="en-CA" sz="1600" dirty="0"/>
          </a:p>
        </p:txBody>
      </p:sp>
      <p:sp>
        <p:nvSpPr>
          <p:cNvPr id="7" name="Rectangle 6"/>
          <p:cNvSpPr/>
          <p:nvPr/>
        </p:nvSpPr>
        <p:spPr>
          <a:xfrm>
            <a:off x="323528" y="1443841"/>
            <a:ext cx="8568952" cy="1938992"/>
          </a:xfrm>
          <a:prstGeom prst="rect">
            <a:avLst/>
          </a:prstGeom>
        </p:spPr>
        <p:txBody>
          <a:bodyPr wrap="square">
            <a:spAutoFit/>
          </a:bodyPr>
          <a:lstStyle/>
          <a:p>
            <a:pPr fontAlgn="base"/>
            <a:r>
              <a:rPr lang="fr-FR" sz="1600" dirty="0"/>
              <a:t>L’organisation de coopération et de développement économiques (</a:t>
            </a:r>
            <a:r>
              <a:rPr lang="fr-FR" sz="1600" b="1" dirty="0"/>
              <a:t>OCDE</a:t>
            </a:r>
            <a:r>
              <a:rPr lang="fr-FR" sz="1600" dirty="0"/>
              <a:t>) a </a:t>
            </a:r>
            <a:r>
              <a:rPr lang="fr-FR" sz="1600" dirty="0" smtClean="0"/>
              <a:t>présenté l</a:t>
            </a:r>
            <a:r>
              <a:rPr lang="fr-FR" sz="1600" dirty="0" smtClean="0">
                <a:hlinkClick r:id="rId2"/>
              </a:rPr>
              <a:t>’indice </a:t>
            </a:r>
            <a:r>
              <a:rPr lang="fr-FR" sz="1600" dirty="0">
                <a:hlinkClick r:id="rId2"/>
              </a:rPr>
              <a:t>du "vivre mieux"</a:t>
            </a:r>
            <a:r>
              <a:rPr lang="fr-FR" sz="1600" dirty="0"/>
              <a:t>, un indicateur qui </a:t>
            </a:r>
            <a:r>
              <a:rPr lang="fr-FR" sz="1600" b="1" dirty="0"/>
              <a:t>introduit une forme de subjectivité</a:t>
            </a:r>
            <a:r>
              <a:rPr lang="fr-FR" sz="1600" dirty="0"/>
              <a:t> dans l’univers glacé des indicateurs économiques</a:t>
            </a:r>
            <a:r>
              <a:rPr lang="fr-FR" sz="1600" dirty="0" smtClean="0"/>
              <a:t>.</a:t>
            </a:r>
            <a:endParaRPr lang="fr-FR" sz="800" dirty="0" smtClean="0"/>
          </a:p>
          <a:p>
            <a:pPr fontAlgn="base"/>
            <a:endParaRPr lang="fr-FR" sz="800" dirty="0"/>
          </a:p>
          <a:p>
            <a:pPr fontAlgn="base"/>
            <a:r>
              <a:rPr lang="fr-FR" sz="1600" dirty="0"/>
              <a:t>Contrairement au </a:t>
            </a:r>
            <a:r>
              <a:rPr lang="fr-FR" sz="1600" dirty="0">
                <a:hlinkClick r:id="rId3"/>
              </a:rPr>
              <a:t>PIB, qui ne mesure que la richesse produite dans un pays</a:t>
            </a:r>
            <a:r>
              <a:rPr lang="fr-FR" sz="1600" dirty="0"/>
              <a:t>, cet indice prend en compte le </a:t>
            </a:r>
            <a:r>
              <a:rPr lang="fr-FR" sz="1600" b="1" dirty="0"/>
              <a:t>bien-être</a:t>
            </a:r>
            <a:r>
              <a:rPr lang="fr-FR" sz="1600" dirty="0"/>
              <a:t> de ses habitants, à travers toute une série de critères : leur satisfaction l’égard de leur logement, l’importance des liens sociaux et de l'engagement civique, la qualité de l’environnement, le sentiment de sécurité…</a:t>
            </a:r>
          </a:p>
        </p:txBody>
      </p:sp>
    </p:spTree>
    <p:extLst>
      <p:ext uri="{BB962C8B-B14F-4D97-AF65-F5344CB8AC3E}">
        <p14:creationId xmlns:p14="http://schemas.microsoft.com/office/powerpoint/2010/main" val="3945812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131</TotalTime>
  <Words>532</Words>
  <Application>Microsoft Office PowerPoint</Application>
  <PresentationFormat>On-screen Show (4:3)</PresentationFormat>
  <Paragraphs>143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Les 5 pays où l’on vit le mieux</vt:lpstr>
      <vt:lpstr>Comment choisir?</vt:lpstr>
      <vt:lpstr>1. La France</vt:lpstr>
      <vt:lpstr>2. L’Australie</vt:lpstr>
      <vt:lpstr>3. Les Pays-Bas</vt:lpstr>
      <vt:lpstr>4. La Nouvelle-Zélande</vt:lpstr>
      <vt:lpstr>5. Les États-Unis</vt:lpstr>
      <vt:lpstr>Autres pays du Top 10?</vt:lpstr>
      <vt:lpstr>Autres indicateurs?</vt:lpstr>
      <vt:lpstr>Où vivre mieux selon l’OCDE?</vt:lpstr>
      <vt:lpstr>Autres indicateurs?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10 pays où l’on vit le mieux</dc:title>
  <dc:creator>Wright, Leslie</dc:creator>
  <cp:lastModifiedBy>Wright, Leslie</cp:lastModifiedBy>
  <cp:revision>18</cp:revision>
  <dcterms:created xsi:type="dcterms:W3CDTF">2014-08-13T15:33:23Z</dcterms:created>
  <dcterms:modified xsi:type="dcterms:W3CDTF">2014-08-25T18:45:36Z</dcterms:modified>
</cp:coreProperties>
</file>